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>
  <p:sldMasterIdLst>
    <p:sldMasterId id="2147483781" r:id="rId4"/>
  </p:sldMasterIdLst>
  <p:notesMasterIdLst>
    <p:notesMasterId r:id="rId21"/>
  </p:notesMasterIdLst>
  <p:handoutMasterIdLst>
    <p:handoutMasterId r:id="rId22"/>
  </p:handoutMasterIdLst>
  <p:sldIdLst>
    <p:sldId id="334" r:id="rId5"/>
    <p:sldId id="774" r:id="rId6"/>
    <p:sldId id="294" r:id="rId7"/>
    <p:sldId id="685" r:id="rId8"/>
    <p:sldId id="704" r:id="rId9"/>
    <p:sldId id="2145703831" r:id="rId10"/>
    <p:sldId id="773" r:id="rId11"/>
    <p:sldId id="665" r:id="rId12"/>
    <p:sldId id="748" r:id="rId13"/>
    <p:sldId id="767" r:id="rId14"/>
    <p:sldId id="667" r:id="rId15"/>
    <p:sldId id="775" r:id="rId16"/>
    <p:sldId id="668" r:id="rId17"/>
    <p:sldId id="683" r:id="rId18"/>
    <p:sldId id="765" r:id="rId19"/>
    <p:sldId id="319" r:id="rId20"/>
  </p:sldIdLst>
  <p:sldSz cx="9144000" cy="6858000" type="screen4x3"/>
  <p:notesSz cx="7077075" cy="9363075"/>
  <p:embeddedFontLst>
    <p:embeddedFont>
      <p:font typeface="Arial Narrow" panose="020B0606020202030204" pitchFamily="34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libri Light" panose="020F0302020204030204" pitchFamily="34" charset="0"/>
      <p:regular r:id="rId31"/>
      <p:italic r:id="rId32"/>
    </p:embeddedFont>
    <p:embeddedFont>
      <p:font typeface="Tahoma" panose="020B0604030504040204" pitchFamily="34" charset="0"/>
      <p:regular r:id="rId33"/>
      <p:bold r:id="rId3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1735">
          <p15:clr>
            <a:srgbClr val="A4A3A4"/>
          </p15:clr>
        </p15:guide>
        <p15:guide id="3" pos="1783">
          <p15:clr>
            <a:srgbClr val="A4A3A4"/>
          </p15:clr>
        </p15:guide>
        <p15:guide id="4" pos="3367">
          <p15:clr>
            <a:srgbClr val="A4A3A4"/>
          </p15:clr>
        </p15:guide>
        <p15:guide id="5" pos="341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ommer, Lisa" initials="BL" lastIdx="12" clrIdx="0">
    <p:extLst>
      <p:ext uri="{19B8F6BF-5375-455C-9EA6-DF929625EA0E}">
        <p15:presenceInfo xmlns:p15="http://schemas.microsoft.com/office/powerpoint/2012/main" userId="S-1-5-21-792138990-1591180373-1542849698-207600" providerId="AD"/>
      </p:ext>
    </p:extLst>
  </p:cmAuthor>
  <p:cmAuthor id="2" name="White-Patterson, Denise" initials="WD" lastIdx="13" clrIdx="1">
    <p:extLst>
      <p:ext uri="{19B8F6BF-5375-455C-9EA6-DF929625EA0E}">
        <p15:presenceInfo xmlns:p15="http://schemas.microsoft.com/office/powerpoint/2012/main" userId="S::dwhitepatter@wesleyan.edu::44f646a0-2f69-434c-9bbf-a5aaa4f405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D72121"/>
    <a:srgbClr val="DD1E2E"/>
    <a:srgbClr val="FF3300"/>
    <a:srgbClr val="7E888D"/>
    <a:srgbClr val="920000"/>
    <a:srgbClr val="6E797F"/>
    <a:srgbClr val="003478"/>
    <a:srgbClr val="CBE0E9"/>
    <a:srgbClr val="CBE0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0E9C38-C927-4096-A2EB-330BA93C5BB5}" v="18" dt="2023-10-17T22:29:45.1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6357" autoAdjust="0"/>
  </p:normalViewPr>
  <p:slideViewPr>
    <p:cSldViewPr snapToGrid="0" snapToObjects="1">
      <p:cViewPr varScale="1">
        <p:scale>
          <a:sx n="110" d="100"/>
          <a:sy n="110" d="100"/>
        </p:scale>
        <p:origin x="1608" y="96"/>
      </p:cViewPr>
      <p:guideLst>
        <p:guide orient="horz" pos="2880"/>
        <p:guide pos="1735"/>
        <p:guide pos="1783"/>
        <p:guide pos="3367"/>
        <p:guide pos="3415"/>
      </p:guideLst>
    </p:cSldViewPr>
  </p:slideViewPr>
  <p:outlineViewPr>
    <p:cViewPr>
      <p:scale>
        <a:sx n="33" d="100"/>
        <a:sy n="33" d="100"/>
      </p:scale>
      <p:origin x="0" y="-232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9" Type="http://schemas.openxmlformats.org/officeDocument/2006/relationships/tableStyles" Target="tableStyles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2.fntdata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7.fntdata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nise White-Patterson" userId="44f646a0-2f69-434c-9bbf-a5aaa4f40570" providerId="ADAL" clId="{580E9C38-C927-4096-A2EB-330BA93C5BB5}"/>
    <pc:docChg chg="undo custSel modSld">
      <pc:chgData name="Denise White-Patterson" userId="44f646a0-2f69-434c-9bbf-a5aaa4f40570" providerId="ADAL" clId="{580E9C38-C927-4096-A2EB-330BA93C5BB5}" dt="2023-10-17T23:04:31.922" v="567" actId="207"/>
      <pc:docMkLst>
        <pc:docMk/>
      </pc:docMkLst>
      <pc:sldChg chg="modSp mod">
        <pc:chgData name="Denise White-Patterson" userId="44f646a0-2f69-434c-9bbf-a5aaa4f40570" providerId="ADAL" clId="{580E9C38-C927-4096-A2EB-330BA93C5BB5}" dt="2023-10-17T22:05:04.986" v="139" actId="122"/>
        <pc:sldMkLst>
          <pc:docMk/>
          <pc:sldMk cId="2251313714" sldId="294"/>
        </pc:sldMkLst>
        <pc:spChg chg="mod">
          <ac:chgData name="Denise White-Patterson" userId="44f646a0-2f69-434c-9bbf-a5aaa4f40570" providerId="ADAL" clId="{580E9C38-C927-4096-A2EB-330BA93C5BB5}" dt="2023-10-17T22:05:04.986" v="139" actId="122"/>
          <ac:spMkLst>
            <pc:docMk/>
            <pc:sldMk cId="2251313714" sldId="294"/>
            <ac:spMk id="2" creationId="{070862AB-4C0B-4FAF-9342-263403B53C23}"/>
          </ac:spMkLst>
        </pc:spChg>
        <pc:spChg chg="mod">
          <ac:chgData name="Denise White-Patterson" userId="44f646a0-2f69-434c-9bbf-a5aaa4f40570" providerId="ADAL" clId="{580E9C38-C927-4096-A2EB-330BA93C5BB5}" dt="2023-10-17T22:03:04.853" v="115" actId="1076"/>
          <ac:spMkLst>
            <pc:docMk/>
            <pc:sldMk cId="2251313714" sldId="294"/>
            <ac:spMk id="5" creationId="{BA5D728F-8243-4B78-9EC9-F8B771311B8D}"/>
          </ac:spMkLst>
        </pc:spChg>
        <pc:spChg chg="mod">
          <ac:chgData name="Denise White-Patterson" userId="44f646a0-2f69-434c-9bbf-a5aaa4f40570" providerId="ADAL" clId="{580E9C38-C927-4096-A2EB-330BA93C5BB5}" dt="2023-10-17T22:04:40.299" v="136" actId="14100"/>
          <ac:spMkLst>
            <pc:docMk/>
            <pc:sldMk cId="2251313714" sldId="294"/>
            <ac:spMk id="6" creationId="{887B87C9-59F1-4696-A5A5-C74970D0D264}"/>
          </ac:spMkLst>
        </pc:spChg>
        <pc:spChg chg="mod">
          <ac:chgData name="Denise White-Patterson" userId="44f646a0-2f69-434c-9bbf-a5aaa4f40570" providerId="ADAL" clId="{580E9C38-C927-4096-A2EB-330BA93C5BB5}" dt="2023-10-17T22:03:44.792" v="130" actId="20577"/>
          <ac:spMkLst>
            <pc:docMk/>
            <pc:sldMk cId="2251313714" sldId="294"/>
            <ac:spMk id="10" creationId="{00000000-0000-0000-0000-000000000000}"/>
          </ac:spMkLst>
        </pc:spChg>
        <pc:picChg chg="mod">
          <ac:chgData name="Denise White-Patterson" userId="44f646a0-2f69-434c-9bbf-a5aaa4f40570" providerId="ADAL" clId="{580E9C38-C927-4096-A2EB-330BA93C5BB5}" dt="2023-10-17T22:00:58.933" v="92" actId="1076"/>
          <ac:picMkLst>
            <pc:docMk/>
            <pc:sldMk cId="2251313714" sldId="294"/>
            <ac:picMk id="4" creationId="{37AFA41E-21EB-4A3F-BBB5-C0CE4328E8A7}"/>
          </ac:picMkLst>
        </pc:picChg>
      </pc:sldChg>
      <pc:sldChg chg="modSp mod">
        <pc:chgData name="Denise White-Patterson" userId="44f646a0-2f69-434c-9bbf-a5aaa4f40570" providerId="ADAL" clId="{580E9C38-C927-4096-A2EB-330BA93C5BB5}" dt="2023-10-17T23:03:04.952" v="558" actId="14100"/>
        <pc:sldMkLst>
          <pc:docMk/>
          <pc:sldMk cId="0" sldId="319"/>
        </pc:sldMkLst>
        <pc:spChg chg="mod">
          <ac:chgData name="Denise White-Patterson" userId="44f646a0-2f69-434c-9bbf-a5aaa4f40570" providerId="ADAL" clId="{580E9C38-C927-4096-A2EB-330BA93C5BB5}" dt="2023-10-17T22:58:52.166" v="487" actId="1076"/>
          <ac:spMkLst>
            <pc:docMk/>
            <pc:sldMk cId="0" sldId="319"/>
            <ac:spMk id="4" creationId="{00000000-0000-0000-0000-000000000000}"/>
          </ac:spMkLst>
        </pc:spChg>
        <pc:spChg chg="mod">
          <ac:chgData name="Denise White-Patterson" userId="44f646a0-2f69-434c-9bbf-a5aaa4f40570" providerId="ADAL" clId="{580E9C38-C927-4096-A2EB-330BA93C5BB5}" dt="2023-10-17T23:03:04.952" v="558" actId="14100"/>
          <ac:spMkLst>
            <pc:docMk/>
            <pc:sldMk cId="0" sldId="319"/>
            <ac:spMk id="5" creationId="{00000000-0000-0000-0000-000000000000}"/>
          </ac:spMkLst>
        </pc:spChg>
        <pc:picChg chg="mod">
          <ac:chgData name="Denise White-Patterson" userId="44f646a0-2f69-434c-9bbf-a5aaa4f40570" providerId="ADAL" clId="{580E9C38-C927-4096-A2EB-330BA93C5BB5}" dt="2023-10-17T23:02:52.754" v="557" actId="1076"/>
          <ac:picMkLst>
            <pc:docMk/>
            <pc:sldMk cId="0" sldId="319"/>
            <ac:picMk id="6" creationId="{00000000-0000-0000-0000-000000000000}"/>
          </ac:picMkLst>
        </pc:picChg>
      </pc:sldChg>
      <pc:sldChg chg="modSp mod">
        <pc:chgData name="Denise White-Patterson" userId="44f646a0-2f69-434c-9bbf-a5aaa4f40570" providerId="ADAL" clId="{580E9C38-C927-4096-A2EB-330BA93C5BB5}" dt="2023-10-17T22:17:35.113" v="230" actId="20577"/>
        <pc:sldMkLst>
          <pc:docMk/>
          <pc:sldMk cId="454958274" sldId="665"/>
        </pc:sldMkLst>
        <pc:spChg chg="mod">
          <ac:chgData name="Denise White-Patterson" userId="44f646a0-2f69-434c-9bbf-a5aaa4f40570" providerId="ADAL" clId="{580E9C38-C927-4096-A2EB-330BA93C5BB5}" dt="2023-10-17T22:17:35.113" v="230" actId="20577"/>
          <ac:spMkLst>
            <pc:docMk/>
            <pc:sldMk cId="454958274" sldId="665"/>
            <ac:spMk id="2" creationId="{B61B470C-9C54-4219-9485-7DA0FAD758E1}"/>
          </ac:spMkLst>
        </pc:spChg>
        <pc:spChg chg="mod">
          <ac:chgData name="Denise White-Patterson" userId="44f646a0-2f69-434c-9bbf-a5aaa4f40570" providerId="ADAL" clId="{580E9C38-C927-4096-A2EB-330BA93C5BB5}" dt="2023-10-17T22:17:29.563" v="229" actId="20577"/>
          <ac:spMkLst>
            <pc:docMk/>
            <pc:sldMk cId="454958274" sldId="665"/>
            <ac:spMk id="7" creationId="{E4699F37-6311-4FB6-86E4-991149500F9D}"/>
          </ac:spMkLst>
        </pc:spChg>
        <pc:spChg chg="mod">
          <ac:chgData name="Denise White-Patterson" userId="44f646a0-2f69-434c-9bbf-a5aaa4f40570" providerId="ADAL" clId="{580E9C38-C927-4096-A2EB-330BA93C5BB5}" dt="2023-10-17T22:15:04.739" v="204" actId="113"/>
          <ac:spMkLst>
            <pc:docMk/>
            <pc:sldMk cId="454958274" sldId="665"/>
            <ac:spMk id="8" creationId="{1F17CE78-ADD2-49E4-888B-4FF9BE98CFB4}"/>
          </ac:spMkLst>
        </pc:spChg>
        <pc:spChg chg="mod">
          <ac:chgData name="Denise White-Patterson" userId="44f646a0-2f69-434c-9bbf-a5aaa4f40570" providerId="ADAL" clId="{580E9C38-C927-4096-A2EB-330BA93C5BB5}" dt="2023-10-17T22:17:17.266" v="226" actId="1076"/>
          <ac:spMkLst>
            <pc:docMk/>
            <pc:sldMk cId="454958274" sldId="665"/>
            <ac:spMk id="10" creationId="{F3AB7ED3-9C7E-4446-BD98-7F867C0DA554}"/>
          </ac:spMkLst>
        </pc:spChg>
        <pc:graphicFrameChg chg="mod modGraphic">
          <ac:chgData name="Denise White-Patterson" userId="44f646a0-2f69-434c-9bbf-a5aaa4f40570" providerId="ADAL" clId="{580E9C38-C927-4096-A2EB-330BA93C5BB5}" dt="2023-10-17T22:16:45.641" v="223" actId="14100"/>
          <ac:graphicFrameMkLst>
            <pc:docMk/>
            <pc:sldMk cId="454958274" sldId="665"/>
            <ac:graphicFrameMk id="9" creationId="{AF25AEB8-9C2A-4AB4-9CEC-DEED5ED77FC5}"/>
          </ac:graphicFrameMkLst>
        </pc:graphicFrameChg>
      </pc:sldChg>
      <pc:sldChg chg="modSp mod">
        <pc:chgData name="Denise White-Patterson" userId="44f646a0-2f69-434c-9bbf-a5aaa4f40570" providerId="ADAL" clId="{580E9C38-C927-4096-A2EB-330BA93C5BB5}" dt="2023-10-17T22:45:50.039" v="413" actId="1076"/>
        <pc:sldMkLst>
          <pc:docMk/>
          <pc:sldMk cId="150447873" sldId="667"/>
        </pc:sldMkLst>
        <pc:spChg chg="mod">
          <ac:chgData name="Denise White-Patterson" userId="44f646a0-2f69-434c-9bbf-a5aaa4f40570" providerId="ADAL" clId="{580E9C38-C927-4096-A2EB-330BA93C5BB5}" dt="2023-10-17T22:22:30.724" v="281" actId="207"/>
          <ac:spMkLst>
            <pc:docMk/>
            <pc:sldMk cId="150447873" sldId="667"/>
            <ac:spMk id="4" creationId="{00000000-0000-0000-0000-000000000000}"/>
          </ac:spMkLst>
        </pc:spChg>
        <pc:spChg chg="mod">
          <ac:chgData name="Denise White-Patterson" userId="44f646a0-2f69-434c-9bbf-a5aaa4f40570" providerId="ADAL" clId="{580E9C38-C927-4096-A2EB-330BA93C5BB5}" dt="2023-10-17T22:45:46.597" v="412" actId="1076"/>
          <ac:spMkLst>
            <pc:docMk/>
            <pc:sldMk cId="150447873" sldId="667"/>
            <ac:spMk id="9" creationId="{00000000-0000-0000-0000-000000000000}"/>
          </ac:spMkLst>
        </pc:spChg>
        <pc:picChg chg="mod">
          <ac:chgData name="Denise White-Patterson" userId="44f646a0-2f69-434c-9bbf-a5aaa4f40570" providerId="ADAL" clId="{580E9C38-C927-4096-A2EB-330BA93C5BB5}" dt="2023-10-17T22:45:50.039" v="413" actId="1076"/>
          <ac:picMkLst>
            <pc:docMk/>
            <pc:sldMk cId="150447873" sldId="667"/>
            <ac:picMk id="6" creationId="{5590BD83-59C8-4394-B5E5-BEC568A77355}"/>
          </ac:picMkLst>
        </pc:picChg>
      </pc:sldChg>
      <pc:sldChg chg="modSp mod">
        <pc:chgData name="Denise White-Patterson" userId="44f646a0-2f69-434c-9bbf-a5aaa4f40570" providerId="ADAL" clId="{580E9C38-C927-4096-A2EB-330BA93C5BB5}" dt="2023-10-17T22:43:39.735" v="410" actId="207"/>
        <pc:sldMkLst>
          <pc:docMk/>
          <pc:sldMk cId="1468343346" sldId="668"/>
        </pc:sldMkLst>
        <pc:spChg chg="mod">
          <ac:chgData name="Denise White-Patterson" userId="44f646a0-2f69-434c-9bbf-a5aaa4f40570" providerId="ADAL" clId="{580E9C38-C927-4096-A2EB-330BA93C5BB5}" dt="2023-10-17T22:43:25.029" v="409" actId="255"/>
          <ac:spMkLst>
            <pc:docMk/>
            <pc:sldMk cId="1468343346" sldId="668"/>
            <ac:spMk id="7" creationId="{D94CF0F6-3220-404C-8B6B-DBA728E568EC}"/>
          </ac:spMkLst>
        </pc:spChg>
        <pc:spChg chg="mod">
          <ac:chgData name="Denise White-Patterson" userId="44f646a0-2f69-434c-9bbf-a5aaa4f40570" providerId="ADAL" clId="{580E9C38-C927-4096-A2EB-330BA93C5BB5}" dt="2023-10-17T22:43:39.735" v="410" actId="207"/>
          <ac:spMkLst>
            <pc:docMk/>
            <pc:sldMk cId="1468343346" sldId="668"/>
            <ac:spMk id="9" creationId="{00000000-0000-0000-0000-000000000000}"/>
          </ac:spMkLst>
        </pc:spChg>
        <pc:picChg chg="mod">
          <ac:chgData name="Denise White-Patterson" userId="44f646a0-2f69-434c-9bbf-a5aaa4f40570" providerId="ADAL" clId="{580E9C38-C927-4096-A2EB-330BA93C5BB5}" dt="2023-10-17T22:43:08.017" v="407" actId="1076"/>
          <ac:picMkLst>
            <pc:docMk/>
            <pc:sldMk cId="1468343346" sldId="668"/>
            <ac:picMk id="3" creationId="{E49687AF-3A35-43AF-A2F9-A13D64A0C3D8}"/>
          </ac:picMkLst>
        </pc:picChg>
        <pc:picChg chg="mod">
          <ac:chgData name="Denise White-Patterson" userId="44f646a0-2f69-434c-9bbf-a5aaa4f40570" providerId="ADAL" clId="{580E9C38-C927-4096-A2EB-330BA93C5BB5}" dt="2023-10-17T22:43:03.978" v="406" actId="1076"/>
          <ac:picMkLst>
            <pc:docMk/>
            <pc:sldMk cId="1468343346" sldId="668"/>
            <ac:picMk id="6" creationId="{00000000-0000-0000-0000-000000000000}"/>
          </ac:picMkLst>
        </pc:picChg>
      </pc:sldChg>
      <pc:sldChg chg="modSp mod">
        <pc:chgData name="Denise White-Patterson" userId="44f646a0-2f69-434c-9bbf-a5aaa4f40570" providerId="ADAL" clId="{580E9C38-C927-4096-A2EB-330BA93C5BB5}" dt="2023-10-17T22:54:45.394" v="446" actId="20577"/>
        <pc:sldMkLst>
          <pc:docMk/>
          <pc:sldMk cId="1406250973" sldId="683"/>
        </pc:sldMkLst>
        <pc:spChg chg="mod">
          <ac:chgData name="Denise White-Patterson" userId="44f646a0-2f69-434c-9bbf-a5aaa4f40570" providerId="ADAL" clId="{580E9C38-C927-4096-A2EB-330BA93C5BB5}" dt="2023-10-17T22:53:59.693" v="435" actId="207"/>
          <ac:spMkLst>
            <pc:docMk/>
            <pc:sldMk cId="1406250973" sldId="683"/>
            <ac:spMk id="4" creationId="{6EFFDC9B-DEE7-4B4A-BBEE-204ECE5F2FAB}"/>
          </ac:spMkLst>
        </pc:spChg>
        <pc:spChg chg="mod">
          <ac:chgData name="Denise White-Patterson" userId="44f646a0-2f69-434c-9bbf-a5aaa4f40570" providerId="ADAL" clId="{580E9C38-C927-4096-A2EB-330BA93C5BB5}" dt="2023-10-17T22:54:45.394" v="446" actId="20577"/>
          <ac:spMkLst>
            <pc:docMk/>
            <pc:sldMk cId="1406250973" sldId="683"/>
            <ac:spMk id="5" creationId="{DF70F2A8-7558-4923-A803-A93C8A889F04}"/>
          </ac:spMkLst>
        </pc:spChg>
        <pc:picChg chg="mod">
          <ac:chgData name="Denise White-Patterson" userId="44f646a0-2f69-434c-9bbf-a5aaa4f40570" providerId="ADAL" clId="{580E9C38-C927-4096-A2EB-330BA93C5BB5}" dt="2023-10-17T22:54:37.132" v="444" actId="1076"/>
          <ac:picMkLst>
            <pc:docMk/>
            <pc:sldMk cId="1406250973" sldId="683"/>
            <ac:picMk id="6" creationId="{74C17946-F030-411C-B193-3E2065B07942}"/>
          </ac:picMkLst>
        </pc:picChg>
      </pc:sldChg>
      <pc:sldChg chg="modSp mod">
        <pc:chgData name="Denise White-Patterson" userId="44f646a0-2f69-434c-9bbf-a5aaa4f40570" providerId="ADAL" clId="{580E9C38-C927-4096-A2EB-330BA93C5BB5}" dt="2023-10-17T22:09:03.202" v="168" actId="1076"/>
        <pc:sldMkLst>
          <pc:docMk/>
          <pc:sldMk cId="637780314" sldId="685"/>
        </pc:sldMkLst>
        <pc:spChg chg="mod">
          <ac:chgData name="Denise White-Patterson" userId="44f646a0-2f69-434c-9bbf-a5aaa4f40570" providerId="ADAL" clId="{580E9C38-C927-4096-A2EB-330BA93C5BB5}" dt="2023-10-17T22:08:35.042" v="161" actId="255"/>
          <ac:spMkLst>
            <pc:docMk/>
            <pc:sldMk cId="637780314" sldId="685"/>
            <ac:spMk id="4" creationId="{A7EF8BC8-F4A2-4CB5-AF59-ACF4CA218863}"/>
          </ac:spMkLst>
        </pc:spChg>
        <pc:picChg chg="mod">
          <ac:chgData name="Denise White-Patterson" userId="44f646a0-2f69-434c-9bbf-a5aaa4f40570" providerId="ADAL" clId="{580E9C38-C927-4096-A2EB-330BA93C5BB5}" dt="2023-10-17T22:09:03.202" v="168" actId="1076"/>
          <ac:picMkLst>
            <pc:docMk/>
            <pc:sldMk cId="637780314" sldId="685"/>
            <ac:picMk id="13" creationId="{41822A4E-F02F-4F76-913E-4BC79BECC0B0}"/>
          </ac:picMkLst>
        </pc:picChg>
      </pc:sldChg>
      <pc:sldChg chg="modSp mod">
        <pc:chgData name="Denise White-Patterson" userId="44f646a0-2f69-434c-9bbf-a5aaa4f40570" providerId="ADAL" clId="{580E9C38-C927-4096-A2EB-330BA93C5BB5}" dt="2023-10-17T22:10:06.917" v="173" actId="255"/>
        <pc:sldMkLst>
          <pc:docMk/>
          <pc:sldMk cId="688837439" sldId="704"/>
        </pc:sldMkLst>
        <pc:spChg chg="mod">
          <ac:chgData name="Denise White-Patterson" userId="44f646a0-2f69-434c-9bbf-a5aaa4f40570" providerId="ADAL" clId="{580E9C38-C927-4096-A2EB-330BA93C5BB5}" dt="2023-10-17T22:09:23.201" v="170" actId="1076"/>
          <ac:spMkLst>
            <pc:docMk/>
            <pc:sldMk cId="688837439" sldId="704"/>
            <ac:spMk id="2" creationId="{5012DC48-10B8-448E-BA01-01EC48FF40F1}"/>
          </ac:spMkLst>
        </pc:spChg>
        <pc:graphicFrameChg chg="modGraphic">
          <ac:chgData name="Denise White-Patterson" userId="44f646a0-2f69-434c-9bbf-a5aaa4f40570" providerId="ADAL" clId="{580E9C38-C927-4096-A2EB-330BA93C5BB5}" dt="2023-10-17T22:10:06.917" v="173" actId="255"/>
          <ac:graphicFrameMkLst>
            <pc:docMk/>
            <pc:sldMk cId="688837439" sldId="704"/>
            <ac:graphicFrameMk id="12" creationId="{BFD4E5D6-3213-4B22-9912-C50432CDFE93}"/>
          </ac:graphicFrameMkLst>
        </pc:graphicFrameChg>
      </pc:sldChg>
      <pc:sldChg chg="modSp mod">
        <pc:chgData name="Denise White-Patterson" userId="44f646a0-2f69-434c-9bbf-a5aaa4f40570" providerId="ADAL" clId="{580E9C38-C927-4096-A2EB-330BA93C5BB5}" dt="2023-10-17T22:18:08.412" v="232" actId="1076"/>
        <pc:sldMkLst>
          <pc:docMk/>
          <pc:sldMk cId="483258305" sldId="748"/>
        </pc:sldMkLst>
        <pc:spChg chg="mod">
          <ac:chgData name="Denise White-Patterson" userId="44f646a0-2f69-434c-9bbf-a5aaa4f40570" providerId="ADAL" clId="{580E9C38-C927-4096-A2EB-330BA93C5BB5}" dt="2023-10-17T22:18:08.412" v="232" actId="1076"/>
          <ac:spMkLst>
            <pc:docMk/>
            <pc:sldMk cId="483258305" sldId="748"/>
            <ac:spMk id="4" creationId="{1223FEBF-6BC4-4662-ACE6-61B2837CE4AD}"/>
          </ac:spMkLst>
        </pc:spChg>
      </pc:sldChg>
      <pc:sldChg chg="modSp mod">
        <pc:chgData name="Denise White-Patterson" userId="44f646a0-2f69-434c-9bbf-a5aaa4f40570" providerId="ADAL" clId="{580E9C38-C927-4096-A2EB-330BA93C5BB5}" dt="2023-10-17T22:58:24.041" v="482" actId="20577"/>
        <pc:sldMkLst>
          <pc:docMk/>
          <pc:sldMk cId="675591759" sldId="765"/>
        </pc:sldMkLst>
        <pc:spChg chg="mod">
          <ac:chgData name="Denise White-Patterson" userId="44f646a0-2f69-434c-9bbf-a5aaa4f40570" providerId="ADAL" clId="{580E9C38-C927-4096-A2EB-330BA93C5BB5}" dt="2023-10-17T22:55:26.971" v="455" actId="207"/>
          <ac:spMkLst>
            <pc:docMk/>
            <pc:sldMk cId="675591759" sldId="765"/>
            <ac:spMk id="4" creationId="{00000000-0000-0000-0000-000000000000}"/>
          </ac:spMkLst>
        </pc:spChg>
        <pc:spChg chg="mod">
          <ac:chgData name="Denise White-Patterson" userId="44f646a0-2f69-434c-9bbf-a5aaa4f40570" providerId="ADAL" clId="{580E9C38-C927-4096-A2EB-330BA93C5BB5}" dt="2023-10-17T22:58:24.041" v="482" actId="20577"/>
          <ac:spMkLst>
            <pc:docMk/>
            <pc:sldMk cId="675591759" sldId="765"/>
            <ac:spMk id="9" creationId="{00000000-0000-0000-0000-000000000000}"/>
          </ac:spMkLst>
        </pc:spChg>
        <pc:spChg chg="mod">
          <ac:chgData name="Denise White-Patterson" userId="44f646a0-2f69-434c-9bbf-a5aaa4f40570" providerId="ADAL" clId="{580E9C38-C927-4096-A2EB-330BA93C5BB5}" dt="2023-10-17T22:55:46.483" v="459" actId="33524"/>
          <ac:spMkLst>
            <pc:docMk/>
            <pc:sldMk cId="675591759" sldId="765"/>
            <ac:spMk id="10" creationId="{6562FEE1-EB3B-4987-9176-5C92F61D7485}"/>
          </ac:spMkLst>
        </pc:spChg>
        <pc:spChg chg="mod">
          <ac:chgData name="Denise White-Patterson" userId="44f646a0-2f69-434c-9bbf-a5aaa4f40570" providerId="ADAL" clId="{580E9C38-C927-4096-A2EB-330BA93C5BB5}" dt="2023-10-17T22:58:03.836" v="473" actId="1076"/>
          <ac:spMkLst>
            <pc:docMk/>
            <pc:sldMk cId="675591759" sldId="765"/>
            <ac:spMk id="11" creationId="{CD874D4D-7006-435E-A924-6AB56C929A44}"/>
          </ac:spMkLst>
        </pc:spChg>
        <pc:picChg chg="mod">
          <ac:chgData name="Denise White-Patterson" userId="44f646a0-2f69-434c-9bbf-a5aaa4f40570" providerId="ADAL" clId="{580E9C38-C927-4096-A2EB-330BA93C5BB5}" dt="2023-10-17T22:57:18.088" v="468" actId="1076"/>
          <ac:picMkLst>
            <pc:docMk/>
            <pc:sldMk cId="675591759" sldId="765"/>
            <ac:picMk id="3" creationId="{F336A4DA-539D-435A-957A-73EB3A95EF72}"/>
          </ac:picMkLst>
        </pc:picChg>
      </pc:sldChg>
      <pc:sldChg chg="modSp mod">
        <pc:chgData name="Denise White-Patterson" userId="44f646a0-2f69-434c-9bbf-a5aaa4f40570" providerId="ADAL" clId="{580E9C38-C927-4096-A2EB-330BA93C5BB5}" dt="2023-10-17T22:21:41.415" v="276" actId="113"/>
        <pc:sldMkLst>
          <pc:docMk/>
          <pc:sldMk cId="702233562" sldId="767"/>
        </pc:sldMkLst>
        <pc:spChg chg="mod">
          <ac:chgData name="Denise White-Patterson" userId="44f646a0-2f69-434c-9bbf-a5aaa4f40570" providerId="ADAL" clId="{580E9C38-C927-4096-A2EB-330BA93C5BB5}" dt="2023-10-17T22:21:41.415" v="276" actId="113"/>
          <ac:spMkLst>
            <pc:docMk/>
            <pc:sldMk cId="702233562" sldId="767"/>
            <ac:spMk id="2" creationId="{00000000-0000-0000-0000-000000000000}"/>
          </ac:spMkLst>
        </pc:spChg>
        <pc:spChg chg="mod">
          <ac:chgData name="Denise White-Patterson" userId="44f646a0-2f69-434c-9bbf-a5aaa4f40570" providerId="ADAL" clId="{580E9C38-C927-4096-A2EB-330BA93C5BB5}" dt="2023-10-17T22:19:56.284" v="259" actId="6549"/>
          <ac:spMkLst>
            <pc:docMk/>
            <pc:sldMk cId="702233562" sldId="767"/>
            <ac:spMk id="9" creationId="{00000000-0000-0000-0000-000000000000}"/>
          </ac:spMkLst>
        </pc:spChg>
        <pc:spChg chg="mod">
          <ac:chgData name="Denise White-Patterson" userId="44f646a0-2f69-434c-9bbf-a5aaa4f40570" providerId="ADAL" clId="{580E9C38-C927-4096-A2EB-330BA93C5BB5}" dt="2023-10-17T22:20:52.511" v="269" actId="255"/>
          <ac:spMkLst>
            <pc:docMk/>
            <pc:sldMk cId="702233562" sldId="767"/>
            <ac:spMk id="12" creationId="{51142D70-2EFC-4385-ADBA-18345B0B5261}"/>
          </ac:spMkLst>
        </pc:spChg>
        <pc:spChg chg="mod">
          <ac:chgData name="Denise White-Patterson" userId="44f646a0-2f69-434c-9bbf-a5aaa4f40570" providerId="ADAL" clId="{580E9C38-C927-4096-A2EB-330BA93C5BB5}" dt="2023-10-17T22:21:19.968" v="272" actId="1076"/>
          <ac:spMkLst>
            <pc:docMk/>
            <pc:sldMk cId="702233562" sldId="767"/>
            <ac:spMk id="13" creationId="{21123FDF-6E04-4D74-A57B-EF08A7BDC86F}"/>
          </ac:spMkLst>
        </pc:spChg>
        <pc:spChg chg="mod">
          <ac:chgData name="Denise White-Patterson" userId="44f646a0-2f69-434c-9bbf-a5aaa4f40570" providerId="ADAL" clId="{580E9C38-C927-4096-A2EB-330BA93C5BB5}" dt="2023-10-17T22:21:23.993" v="273" actId="1076"/>
          <ac:spMkLst>
            <pc:docMk/>
            <pc:sldMk cId="702233562" sldId="767"/>
            <ac:spMk id="17" creationId="{4BB256B4-100D-4CB1-AB1F-C676CA89CDE3}"/>
          </ac:spMkLst>
        </pc:spChg>
        <pc:picChg chg="mod">
          <ac:chgData name="Denise White-Patterson" userId="44f646a0-2f69-434c-9bbf-a5aaa4f40570" providerId="ADAL" clId="{580E9C38-C927-4096-A2EB-330BA93C5BB5}" dt="2023-10-17T22:21:04.210" v="270" actId="1076"/>
          <ac:picMkLst>
            <pc:docMk/>
            <pc:sldMk cId="702233562" sldId="767"/>
            <ac:picMk id="6" creationId="{00000000-0000-0000-0000-000000000000}"/>
          </ac:picMkLst>
        </pc:picChg>
        <pc:picChg chg="mod">
          <ac:chgData name="Denise White-Patterson" userId="44f646a0-2f69-434c-9bbf-a5aaa4f40570" providerId="ADAL" clId="{580E9C38-C927-4096-A2EB-330BA93C5BB5}" dt="2023-10-17T22:21:10.743" v="271" actId="1076"/>
          <ac:picMkLst>
            <pc:docMk/>
            <pc:sldMk cId="702233562" sldId="767"/>
            <ac:picMk id="7" creationId="{C75D3A58-54C6-47A5-BDC2-0B91CC5311A6}"/>
          </ac:picMkLst>
        </pc:picChg>
        <pc:picChg chg="mod">
          <ac:chgData name="Denise White-Patterson" userId="44f646a0-2f69-434c-9bbf-a5aaa4f40570" providerId="ADAL" clId="{580E9C38-C927-4096-A2EB-330BA93C5BB5}" dt="2023-10-17T22:20:03.099" v="260" actId="1076"/>
          <ac:picMkLst>
            <pc:docMk/>
            <pc:sldMk cId="702233562" sldId="767"/>
            <ac:picMk id="11" creationId="{97725A2B-A7CB-4BFD-A08F-5781AD670A35}"/>
          </ac:picMkLst>
        </pc:picChg>
        <pc:picChg chg="mod">
          <ac:chgData name="Denise White-Patterson" userId="44f646a0-2f69-434c-9bbf-a5aaa4f40570" providerId="ADAL" clId="{580E9C38-C927-4096-A2EB-330BA93C5BB5}" dt="2023-10-17T22:21:32.392" v="275" actId="1076"/>
          <ac:picMkLst>
            <pc:docMk/>
            <pc:sldMk cId="702233562" sldId="767"/>
            <ac:picMk id="43" creationId="{A7B4AFAF-3EEF-36EA-F6F8-A24038CB0363}"/>
          </ac:picMkLst>
        </pc:picChg>
      </pc:sldChg>
      <pc:sldChg chg="modSp mod">
        <pc:chgData name="Denise White-Patterson" userId="44f646a0-2f69-434c-9bbf-a5aaa4f40570" providerId="ADAL" clId="{580E9C38-C927-4096-A2EB-330BA93C5BB5}" dt="2023-10-17T23:04:31.922" v="567" actId="207"/>
        <pc:sldMkLst>
          <pc:docMk/>
          <pc:sldMk cId="1686761709" sldId="773"/>
        </pc:sldMkLst>
        <pc:spChg chg="mod">
          <ac:chgData name="Denise White-Patterson" userId="44f646a0-2f69-434c-9bbf-a5aaa4f40570" providerId="ADAL" clId="{580E9C38-C927-4096-A2EB-330BA93C5BB5}" dt="2023-10-17T23:04:31.922" v="567" actId="207"/>
          <ac:spMkLst>
            <pc:docMk/>
            <pc:sldMk cId="1686761709" sldId="773"/>
            <ac:spMk id="3" creationId="{205CFD30-EB5B-BCAC-12B6-8AC537863997}"/>
          </ac:spMkLst>
        </pc:spChg>
        <pc:spChg chg="mod">
          <ac:chgData name="Denise White-Patterson" userId="44f646a0-2f69-434c-9bbf-a5aaa4f40570" providerId="ADAL" clId="{580E9C38-C927-4096-A2EB-330BA93C5BB5}" dt="2023-10-17T22:14:21.450" v="196" actId="1076"/>
          <ac:spMkLst>
            <pc:docMk/>
            <pc:sldMk cId="1686761709" sldId="773"/>
            <ac:spMk id="4" creationId="{00469A4A-AC10-495F-8578-E5CE3A337442}"/>
          </ac:spMkLst>
        </pc:spChg>
        <pc:picChg chg="mod">
          <ac:chgData name="Denise White-Patterson" userId="44f646a0-2f69-434c-9bbf-a5aaa4f40570" providerId="ADAL" clId="{580E9C38-C927-4096-A2EB-330BA93C5BB5}" dt="2023-10-17T22:13:41.803" v="191" actId="1076"/>
          <ac:picMkLst>
            <pc:docMk/>
            <pc:sldMk cId="1686761709" sldId="773"/>
            <ac:picMk id="8" creationId="{A3197964-8C0D-C7EF-0BC9-8F040B3D2767}"/>
          </ac:picMkLst>
        </pc:picChg>
        <pc:picChg chg="mod">
          <ac:chgData name="Denise White-Patterson" userId="44f646a0-2f69-434c-9bbf-a5aaa4f40570" providerId="ADAL" clId="{580E9C38-C927-4096-A2EB-330BA93C5BB5}" dt="2023-10-17T22:14:12.091" v="195" actId="1076"/>
          <ac:picMkLst>
            <pc:docMk/>
            <pc:sldMk cId="1686761709" sldId="773"/>
            <ac:picMk id="9" creationId="{E363BE52-0BD5-9177-69DD-CE63E520AC4E}"/>
          </ac:picMkLst>
        </pc:picChg>
      </pc:sldChg>
      <pc:sldChg chg="modSp mod">
        <pc:chgData name="Denise White-Patterson" userId="44f646a0-2f69-434c-9bbf-a5aaa4f40570" providerId="ADAL" clId="{580E9C38-C927-4096-A2EB-330BA93C5BB5}" dt="2023-10-17T23:03:55.115" v="566" actId="20577"/>
        <pc:sldMkLst>
          <pc:docMk/>
          <pc:sldMk cId="1567300531" sldId="774"/>
        </pc:sldMkLst>
        <pc:spChg chg="mod">
          <ac:chgData name="Denise White-Patterson" userId="44f646a0-2f69-434c-9bbf-a5aaa4f40570" providerId="ADAL" clId="{580E9C38-C927-4096-A2EB-330BA93C5BB5}" dt="2023-10-17T23:03:55.115" v="566" actId="20577"/>
          <ac:spMkLst>
            <pc:docMk/>
            <pc:sldMk cId="1567300531" sldId="774"/>
            <ac:spMk id="5" creationId="{BA5D728F-8243-4B78-9EC9-F8B771311B8D}"/>
          </ac:spMkLst>
        </pc:spChg>
      </pc:sldChg>
      <pc:sldChg chg="modSp mod">
        <pc:chgData name="Denise White-Patterson" userId="44f646a0-2f69-434c-9bbf-a5aaa4f40570" providerId="ADAL" clId="{580E9C38-C927-4096-A2EB-330BA93C5BB5}" dt="2023-10-17T22:32:22.019" v="380" actId="207"/>
        <pc:sldMkLst>
          <pc:docMk/>
          <pc:sldMk cId="1573965527" sldId="775"/>
        </pc:sldMkLst>
        <pc:spChg chg="mod">
          <ac:chgData name="Denise White-Patterson" userId="44f646a0-2f69-434c-9bbf-a5aaa4f40570" providerId="ADAL" clId="{580E9C38-C927-4096-A2EB-330BA93C5BB5}" dt="2023-10-17T22:30:15.312" v="352" actId="1076"/>
          <ac:spMkLst>
            <pc:docMk/>
            <pc:sldMk cId="1573965527" sldId="775"/>
            <ac:spMk id="4" creationId="{081CF38F-F6B8-49E9-8DB7-D653FBAB9FDA}"/>
          </ac:spMkLst>
        </pc:spChg>
        <pc:spChg chg="mod">
          <ac:chgData name="Denise White-Patterson" userId="44f646a0-2f69-434c-9bbf-a5aaa4f40570" providerId="ADAL" clId="{580E9C38-C927-4096-A2EB-330BA93C5BB5}" dt="2023-10-17T22:29:45.120" v="350" actId="14100"/>
          <ac:spMkLst>
            <pc:docMk/>
            <pc:sldMk cId="1573965527" sldId="775"/>
            <ac:spMk id="6" creationId="{2E189694-68ED-428B-81CD-02FE05DBB5D6}"/>
          </ac:spMkLst>
        </pc:spChg>
        <pc:spChg chg="mod">
          <ac:chgData name="Denise White-Patterson" userId="44f646a0-2f69-434c-9bbf-a5aaa4f40570" providerId="ADAL" clId="{580E9C38-C927-4096-A2EB-330BA93C5BB5}" dt="2023-10-17T22:29:39.291" v="349" actId="14100"/>
          <ac:spMkLst>
            <pc:docMk/>
            <pc:sldMk cId="1573965527" sldId="775"/>
            <ac:spMk id="11" creationId="{F6E496EA-3BD2-47BE-B63E-030BD27004AE}"/>
          </ac:spMkLst>
        </pc:spChg>
        <pc:spChg chg="mod">
          <ac:chgData name="Denise White-Patterson" userId="44f646a0-2f69-434c-9bbf-a5aaa4f40570" providerId="ADAL" clId="{580E9C38-C927-4096-A2EB-330BA93C5BB5}" dt="2023-10-17T22:27:18.030" v="326" actId="14100"/>
          <ac:spMkLst>
            <pc:docMk/>
            <pc:sldMk cId="1573965527" sldId="775"/>
            <ac:spMk id="14" creationId="{E3E04B42-189F-43AB-8E16-14FEA4997267}"/>
          </ac:spMkLst>
        </pc:spChg>
        <pc:spChg chg="mod">
          <ac:chgData name="Denise White-Patterson" userId="44f646a0-2f69-434c-9bbf-a5aaa4f40570" providerId="ADAL" clId="{580E9C38-C927-4096-A2EB-330BA93C5BB5}" dt="2023-10-17T22:27:27.425" v="329" actId="1076"/>
          <ac:spMkLst>
            <pc:docMk/>
            <pc:sldMk cId="1573965527" sldId="775"/>
            <ac:spMk id="16" creationId="{C4D00BFF-322E-4671-AEA7-74BEE29EC981}"/>
          </ac:spMkLst>
        </pc:spChg>
        <pc:spChg chg="mod">
          <ac:chgData name="Denise White-Patterson" userId="44f646a0-2f69-434c-9bbf-a5aaa4f40570" providerId="ADAL" clId="{580E9C38-C927-4096-A2EB-330BA93C5BB5}" dt="2023-10-17T22:25:31.081" v="314" actId="1076"/>
          <ac:spMkLst>
            <pc:docMk/>
            <pc:sldMk cId="1573965527" sldId="775"/>
            <ac:spMk id="18" creationId="{B44F6C00-FA5E-4976-B6AB-DB5412D67EE9}"/>
          </ac:spMkLst>
        </pc:spChg>
        <pc:spChg chg="mod">
          <ac:chgData name="Denise White-Patterson" userId="44f646a0-2f69-434c-9bbf-a5aaa4f40570" providerId="ADAL" clId="{580E9C38-C927-4096-A2EB-330BA93C5BB5}" dt="2023-10-17T22:32:22.019" v="380" actId="207"/>
          <ac:spMkLst>
            <pc:docMk/>
            <pc:sldMk cId="1573965527" sldId="775"/>
            <ac:spMk id="20" creationId="{17E334AE-FEA9-4A82-92EC-F395FA3B98AA}"/>
          </ac:spMkLst>
        </pc:spChg>
        <pc:spChg chg="mod">
          <ac:chgData name="Denise White-Patterson" userId="44f646a0-2f69-434c-9bbf-a5aaa4f40570" providerId="ADAL" clId="{580E9C38-C927-4096-A2EB-330BA93C5BB5}" dt="2023-10-17T22:30:54.595" v="359" actId="1076"/>
          <ac:spMkLst>
            <pc:docMk/>
            <pc:sldMk cId="1573965527" sldId="775"/>
            <ac:spMk id="21" creationId="{2DCE80AA-AE0B-44FB-91B8-78C668BB39D5}"/>
          </ac:spMkLst>
        </pc:spChg>
        <pc:graphicFrameChg chg="mod modGraphic">
          <ac:chgData name="Denise White-Patterson" userId="44f646a0-2f69-434c-9bbf-a5aaa4f40570" providerId="ADAL" clId="{580E9C38-C927-4096-A2EB-330BA93C5BB5}" dt="2023-10-17T22:28:03.170" v="335" actId="1076"/>
          <ac:graphicFrameMkLst>
            <pc:docMk/>
            <pc:sldMk cId="1573965527" sldId="775"/>
            <ac:graphicFrameMk id="17" creationId="{9D2A2AD4-C0A8-4FA7-BE20-76A59A719328}"/>
          </ac:graphicFrameMkLst>
        </pc:graphicFrameChg>
        <pc:picChg chg="mod">
          <ac:chgData name="Denise White-Patterson" userId="44f646a0-2f69-434c-9bbf-a5aaa4f40570" providerId="ADAL" clId="{580E9C38-C927-4096-A2EB-330BA93C5BB5}" dt="2023-10-17T22:29:51.661" v="351" actId="1076"/>
          <ac:picMkLst>
            <pc:docMk/>
            <pc:sldMk cId="1573965527" sldId="775"/>
            <ac:picMk id="7" creationId="{DB5F3666-2C9F-4F04-A5D3-3DD513B8BB47}"/>
          </ac:picMkLst>
        </pc:picChg>
        <pc:picChg chg="mod">
          <ac:chgData name="Denise White-Patterson" userId="44f646a0-2f69-434c-9bbf-a5aaa4f40570" providerId="ADAL" clId="{580E9C38-C927-4096-A2EB-330BA93C5BB5}" dt="2023-10-17T22:30:43.246" v="358" actId="1076"/>
          <ac:picMkLst>
            <pc:docMk/>
            <pc:sldMk cId="1573965527" sldId="775"/>
            <ac:picMk id="10" creationId="{6748B331-3542-C0FE-7875-4886F08D8E42}"/>
          </ac:picMkLst>
        </pc:picChg>
        <pc:picChg chg="mod">
          <ac:chgData name="Denise White-Patterson" userId="44f646a0-2f69-434c-9bbf-a5aaa4f40570" providerId="ADAL" clId="{580E9C38-C927-4096-A2EB-330BA93C5BB5}" dt="2023-10-17T22:28:15.454" v="338" actId="14100"/>
          <ac:picMkLst>
            <pc:docMk/>
            <pc:sldMk cId="1573965527" sldId="775"/>
            <ac:picMk id="15" creationId="{773F4D97-0F97-41F5-B9E9-E4C43794DB69}"/>
          </ac:picMkLst>
        </pc:picChg>
        <pc:picChg chg="mod">
          <ac:chgData name="Denise White-Patterson" userId="44f646a0-2f69-434c-9bbf-a5aaa4f40570" providerId="ADAL" clId="{580E9C38-C927-4096-A2EB-330BA93C5BB5}" dt="2023-10-17T22:29:33.274" v="348" actId="1076"/>
          <ac:picMkLst>
            <pc:docMk/>
            <pc:sldMk cId="1573965527" sldId="775"/>
            <ac:picMk id="27" creationId="{A852907F-BA8E-4C6C-A781-6B6CBBC277F1}"/>
          </ac:picMkLst>
        </pc:picChg>
      </pc:sldChg>
      <pc:sldChg chg="delSp modSp mod">
        <pc:chgData name="Denise White-Patterson" userId="44f646a0-2f69-434c-9bbf-a5aaa4f40570" providerId="ADAL" clId="{580E9C38-C927-4096-A2EB-330BA93C5BB5}" dt="2023-10-17T22:11:33.419" v="174" actId="207"/>
        <pc:sldMkLst>
          <pc:docMk/>
          <pc:sldMk cId="3371248173" sldId="2145703831"/>
        </pc:sldMkLst>
        <pc:spChg chg="mod">
          <ac:chgData name="Denise White-Patterson" userId="44f646a0-2f69-434c-9bbf-a5aaa4f40570" providerId="ADAL" clId="{580E9C38-C927-4096-A2EB-330BA93C5BB5}" dt="2023-10-17T22:07:41.446" v="158" actId="255"/>
          <ac:spMkLst>
            <pc:docMk/>
            <pc:sldMk cId="3371248173" sldId="2145703831"/>
            <ac:spMk id="3" creationId="{205CFD30-EB5B-BCAC-12B6-8AC537863997}"/>
          </ac:spMkLst>
        </pc:spChg>
        <pc:spChg chg="mod">
          <ac:chgData name="Denise White-Patterson" userId="44f646a0-2f69-434c-9bbf-a5aaa4f40570" providerId="ADAL" clId="{580E9C38-C927-4096-A2EB-330BA93C5BB5}" dt="2023-10-17T22:11:33.419" v="174" actId="207"/>
          <ac:spMkLst>
            <pc:docMk/>
            <pc:sldMk cId="3371248173" sldId="2145703831"/>
            <ac:spMk id="4" creationId="{00469A4A-AC10-495F-8578-E5CE3A337442}"/>
          </ac:spMkLst>
        </pc:spChg>
        <pc:spChg chg="del">
          <ac:chgData name="Denise White-Patterson" userId="44f646a0-2f69-434c-9bbf-a5aaa4f40570" providerId="ADAL" clId="{580E9C38-C927-4096-A2EB-330BA93C5BB5}" dt="2023-10-17T22:06:49.765" v="150" actId="478"/>
          <ac:spMkLst>
            <pc:docMk/>
            <pc:sldMk cId="3371248173" sldId="2145703831"/>
            <ac:spMk id="5" creationId="{FFC6A594-C115-37CE-0D6E-9B3CA3D0572F}"/>
          </ac:spMkLst>
        </pc:spChg>
        <pc:picChg chg="mod">
          <ac:chgData name="Denise White-Patterson" userId="44f646a0-2f69-434c-9bbf-a5aaa4f40570" providerId="ADAL" clId="{580E9C38-C927-4096-A2EB-330BA93C5BB5}" dt="2023-10-17T22:08:09.421" v="159" actId="1076"/>
          <ac:picMkLst>
            <pc:docMk/>
            <pc:sldMk cId="3371248173" sldId="2145703831"/>
            <ac:picMk id="2" creationId="{6F12512D-F39D-548D-6E77-9A8682DF81D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374" cy="468474"/>
          </a:xfrm>
          <a:prstGeom prst="rect">
            <a:avLst/>
          </a:prstGeom>
        </p:spPr>
        <p:txBody>
          <a:bodyPr vert="horz" lIns="92182" tIns="46091" rIns="92182" bIns="4609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100" y="0"/>
            <a:ext cx="3067374" cy="468474"/>
          </a:xfrm>
          <a:prstGeom prst="rect">
            <a:avLst/>
          </a:prstGeom>
        </p:spPr>
        <p:txBody>
          <a:bodyPr vert="horz" lIns="92182" tIns="46091" rIns="92182" bIns="46091" rtlCol="0"/>
          <a:lstStyle>
            <a:lvl1pPr algn="r">
              <a:defRPr sz="1200"/>
            </a:lvl1pPr>
          </a:lstStyle>
          <a:p>
            <a:fld id="{9E73E7CB-E3A4-4A2E-98E2-EF1FD193E113}" type="datetimeFigureOut">
              <a:rPr lang="en-US" smtClean="0"/>
              <a:pPr/>
              <a:t>10/17/2023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003"/>
            <a:ext cx="3067374" cy="468474"/>
          </a:xfrm>
          <a:prstGeom prst="rect">
            <a:avLst/>
          </a:prstGeom>
        </p:spPr>
        <p:txBody>
          <a:bodyPr vert="horz" lIns="92182" tIns="46091" rIns="92182" bIns="4609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100" y="8893003"/>
            <a:ext cx="3067374" cy="468474"/>
          </a:xfrm>
          <a:prstGeom prst="rect">
            <a:avLst/>
          </a:prstGeom>
        </p:spPr>
        <p:txBody>
          <a:bodyPr vert="horz" lIns="92182" tIns="46091" rIns="92182" bIns="46091" rtlCol="0" anchor="b"/>
          <a:lstStyle>
            <a:lvl1pPr algn="r">
              <a:defRPr sz="1200"/>
            </a:lvl1pPr>
          </a:lstStyle>
          <a:p>
            <a:fld id="{945C7E82-CDDE-4EB8-A121-A2292FB422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6342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66943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7" tIns="45544" rIns="91087" bIns="45544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8551" y="0"/>
            <a:ext cx="3066943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7" tIns="45544" rIns="91087" bIns="45544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 dirty="0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0150" y="703263"/>
            <a:ext cx="4679950" cy="35099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7393" y="4447462"/>
            <a:ext cx="5662293" cy="421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7" tIns="45544" rIns="91087" bIns="455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93341"/>
            <a:ext cx="3066943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7" tIns="45544" rIns="91087" bIns="45544" numCol="1" anchor="b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 dirty="0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8551" y="8893341"/>
            <a:ext cx="3066943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7" tIns="45544" rIns="91087" bIns="45544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9278B90A-6800-45BA-B169-DA3891CA13A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53706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C57AB-9DEE-42C3-AD54-3A9F37F56629}" type="slidenum">
              <a:rPr lang="en-US" smtClean="0"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558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326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86075" y="523875"/>
            <a:ext cx="3495675" cy="2622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52B0-C013-0640-B23A-2D57AA8B189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960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086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2552B0-C013-0640-B23A-2D57AA8B189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270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3188" y="322263"/>
            <a:ext cx="4135437" cy="3103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086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E673-1BFC-414E-AC37-0D2DBE806452}" type="datetime1">
              <a:rPr lang="en-US" smtClean="0"/>
              <a:t>10/17/2023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28A87-0D1A-4DCF-B50A-4504E583DBB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4077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FF8C-81F8-4A21-9E4D-8D4FF8A7A23A}" type="datetime1">
              <a:rPr lang="en-US" smtClean="0"/>
              <a:t>10/17/2023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28A87-0D1A-4DCF-B50A-4504E583DB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212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21770-7B6E-4A7F-9F34-6D3F84F59CA8}" type="datetime1">
              <a:rPr lang="en-US" smtClean="0"/>
              <a:t>10/17/2023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28A87-0D1A-4DCF-B50A-4504E583DB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405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78022" y="1066197"/>
            <a:ext cx="8385048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1768" b="0" i="1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768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768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768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768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80931" y="6055408"/>
            <a:ext cx="8385048" cy="415019"/>
          </a:xfrm>
          <a:prstGeom prst="rect">
            <a:avLst/>
          </a:prstGeom>
        </p:spPr>
        <p:txBody>
          <a:bodyPr lIns="9144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804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6" y="157903"/>
            <a:ext cx="8608987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2475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78022" y="1066197"/>
            <a:ext cx="8385048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1768" b="0" i="1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768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768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768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768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80931" y="6055408"/>
            <a:ext cx="8385048" cy="415019"/>
          </a:xfrm>
          <a:prstGeom prst="rect">
            <a:avLst/>
          </a:prstGeom>
        </p:spPr>
        <p:txBody>
          <a:bodyPr lIns="9144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804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6" y="157903"/>
            <a:ext cx="8608987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5061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78022" y="1066197"/>
            <a:ext cx="8385048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1768" b="0" i="1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768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768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768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768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80931" y="6055408"/>
            <a:ext cx="8385048" cy="415019"/>
          </a:xfrm>
          <a:prstGeom prst="rect">
            <a:avLst/>
          </a:prstGeom>
        </p:spPr>
        <p:txBody>
          <a:bodyPr lIns="9144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804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6" y="157903"/>
            <a:ext cx="8608987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421292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78022" y="1066197"/>
            <a:ext cx="8385048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1768" b="0" i="1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768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768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768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768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80931" y="6055408"/>
            <a:ext cx="8385048" cy="415019"/>
          </a:xfrm>
          <a:prstGeom prst="rect">
            <a:avLst/>
          </a:prstGeom>
        </p:spPr>
        <p:txBody>
          <a:bodyPr lIns="9144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804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6" y="157903"/>
            <a:ext cx="8608987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81517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80931" y="6055404"/>
            <a:ext cx="8385048" cy="415019"/>
          </a:xfrm>
          <a:prstGeom prst="rect">
            <a:avLst/>
          </a:prstGeom>
        </p:spPr>
        <p:txBody>
          <a:bodyPr lIns="9144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384175" y="1536192"/>
            <a:ext cx="8385048" cy="4302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78022" y="1066195"/>
            <a:ext cx="8385048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i="1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807481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78022" y="1066197"/>
            <a:ext cx="8385048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1768" b="0" i="1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768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768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768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768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80931" y="6055408"/>
            <a:ext cx="8385048" cy="415019"/>
          </a:xfrm>
          <a:prstGeom prst="rect">
            <a:avLst/>
          </a:prstGeom>
        </p:spPr>
        <p:txBody>
          <a:bodyPr lIns="9144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804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6" y="157903"/>
            <a:ext cx="8608987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337108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Only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78022" y="1066197"/>
            <a:ext cx="8385048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1768" b="0" i="1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768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768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768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768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80931" y="6055408"/>
            <a:ext cx="8385048" cy="415019"/>
          </a:xfrm>
          <a:prstGeom prst="rect">
            <a:avLst/>
          </a:prstGeom>
        </p:spPr>
        <p:txBody>
          <a:bodyPr lIns="9144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804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6" y="157903"/>
            <a:ext cx="8608987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977241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Only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78022" y="1066197"/>
            <a:ext cx="8385048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1768" b="0" i="1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768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768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768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768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80931" y="6055408"/>
            <a:ext cx="8385048" cy="415019"/>
          </a:xfrm>
          <a:prstGeom prst="rect">
            <a:avLst/>
          </a:prstGeom>
        </p:spPr>
        <p:txBody>
          <a:bodyPr lIns="9144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804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6" y="157903"/>
            <a:ext cx="8608987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4950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E0EAB-1492-471E-8C36-874518518AFA}" type="datetime1">
              <a:rPr lang="en-US" smtClean="0"/>
              <a:t>10/17/2023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28A87-0D1A-4DCF-B50A-4504E583DB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1574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nly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78022" y="1066197"/>
            <a:ext cx="8385048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1768" b="0" i="1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768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768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768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768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80931" y="6055408"/>
            <a:ext cx="8385048" cy="415019"/>
          </a:xfrm>
          <a:prstGeom prst="rect">
            <a:avLst/>
          </a:prstGeom>
        </p:spPr>
        <p:txBody>
          <a:bodyPr lIns="9144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804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6" y="157903"/>
            <a:ext cx="8608987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03731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Only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78022" y="1066197"/>
            <a:ext cx="8385048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1768" b="0" i="1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768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768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768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768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80931" y="6055408"/>
            <a:ext cx="8385048" cy="415019"/>
          </a:xfrm>
          <a:prstGeom prst="rect">
            <a:avLst/>
          </a:prstGeom>
        </p:spPr>
        <p:txBody>
          <a:bodyPr lIns="9144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804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6" y="157903"/>
            <a:ext cx="8608987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8406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B519C-0CAD-45D4-9112-483263809305}" type="datetime1">
              <a:rPr lang="en-US" smtClean="0"/>
              <a:t>10/17/2023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28A87-0D1A-4DCF-B50A-4504E583DBB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6497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C603D-BD1E-4836-A03D-5914231F780D}" type="datetime1">
              <a:rPr lang="en-US" smtClean="0"/>
              <a:t>10/17/2023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28A87-0D1A-4DCF-B50A-4504E583DB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287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B5BBF-9167-4862-86F8-0E77B9119021}" type="datetime1">
              <a:rPr lang="en-US" smtClean="0"/>
              <a:t>10/17/2023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28A87-0D1A-4DCF-B50A-4504E583DB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969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C0CB6-D1F8-4F19-8970-7E6B47611D1D}" type="datetime1">
              <a:rPr lang="en-US" smtClean="0"/>
              <a:t>10/17/2023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28A87-0D1A-4DCF-B50A-4504E583DB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137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79B10-5CCA-4509-8C3F-D79337AA4EF5}" type="datetime1">
              <a:rPr lang="en-US" smtClean="0"/>
              <a:t>10/17/2023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28A87-0D1A-4DCF-B50A-4504E583DB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553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2519C5FC-5D68-432F-9765-6EE403EBE41C}" type="datetime1">
              <a:rPr lang="en-US" smtClean="0"/>
              <a:t>10/17/2023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728A87-0D1A-4DCF-B50A-4504E583DB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826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D6130-5BAD-443E-822A-94D9D28ECE58}" type="datetime1">
              <a:rPr lang="en-US" smtClean="0"/>
              <a:t>10/17/2023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28A87-0D1A-4DCF-B50A-4504E583DB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984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651114E-DAE2-409C-B469-576578F88A5D}" type="datetime1">
              <a:rPr lang="en-US" smtClean="0"/>
              <a:t>10/17/2023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A728A87-0D1A-4DCF-B50A-4504E583DBB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3104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5" r:id="rId13"/>
    <p:sldLayoutId id="2147483796" r:id="rId14"/>
    <p:sldLayoutId id="2147483797" r:id="rId15"/>
    <p:sldLayoutId id="2147483799" r:id="rId16"/>
    <p:sldLayoutId id="2147483800" r:id="rId17"/>
    <p:sldLayoutId id="2147483804" r:id="rId18"/>
    <p:sldLayoutId id="2147483805" r:id="rId19"/>
    <p:sldLayoutId id="2147483806" r:id="rId20"/>
    <p:sldLayoutId id="2147483807" r:id="rId2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hyperlink" Target="https://protect-us.mimecast.com/s/Qqe3C2krAvTp2DNBTVkv7D?domain=brainshark.com" TargetMode="External"/><Relationship Id="rId3" Type="http://schemas.openxmlformats.org/officeDocument/2006/relationships/slideLayout" Target="../slideLayouts/slideLayout21.xml"/><Relationship Id="rId7" Type="http://schemas.openxmlformats.org/officeDocument/2006/relationships/hyperlink" Target="https://www.brainshark.com/1/player/deltadentalnj?pi=zHUzJO0SnzbdAvz0&amp;r3f1=&amp;fb=0" TargetMode="External"/><Relationship Id="rId12" Type="http://schemas.openxmlformats.org/officeDocument/2006/relationships/hyperlink" Target="https://protect-us.mimecast.com/s/V6ZPC1wqzrhMAQ7PI9i6QY?domain=brainshark.com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://www.deltadentalct.com/websterbank" TargetMode="External"/><Relationship Id="rId11" Type="http://schemas.openxmlformats.org/officeDocument/2006/relationships/hyperlink" Target="https://protect-us.mimecast.com/s/CXpZCVOryPfxnpDWC2osur?domain=deltadentalnj.com" TargetMode="External"/><Relationship Id="rId5" Type="http://schemas.openxmlformats.org/officeDocument/2006/relationships/image" Target="../media/image10.png"/><Relationship Id="rId10" Type="http://schemas.openxmlformats.org/officeDocument/2006/relationships/image" Target="../media/image12.png"/><Relationship Id="rId4" Type="http://schemas.openxmlformats.org/officeDocument/2006/relationships/notesSlide" Target="../notesSlides/notesSlide5.xml"/><Relationship Id="rId9" Type="http://schemas.openxmlformats.org/officeDocument/2006/relationships/hyperlink" Target="https://deltadentalnj.my.salesforce.com/sfc/p/E0000000Jfja/a/8a000000QDmn/RBzD4.detreAsSYCj7CvLbS7uc4aks8FgkZzevVvQok" TargetMode="External"/><Relationship Id="rId1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0.xml"/><Relationship Id="rId7" Type="http://schemas.openxmlformats.org/officeDocument/2006/relationships/hyperlink" Target="https://www.deltadentalct.com/" TargetMode="Externa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png"/><Relationship Id="rId7" Type="http://schemas.openxmlformats.org/officeDocument/2006/relationships/hyperlink" Target="https://deltadentalnj.my.salesforce.com/sfc/p/E0000000Jfja/a/0h000000DEhf/TU48NJx4xuFWkz8WkQt.Iy7dGqy1v98QczWMuuTFAY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deltadentalnj.my.salesforce.com/sfc/p/E0000000Jfja/a/0h000000DEha/gTk0911aY5h6zDAj3WOGc3exesvSWfVNXG8EH7M.mkM" TargetMode="External"/><Relationship Id="rId5" Type="http://schemas.openxmlformats.org/officeDocument/2006/relationships/hyperlink" Target="https://deltadentalnj.my.salesforce.com/sfc/p/E0000000Jfja/a/0h000000DEhV/bphvQT9kh6k6WjTmRAY6Htm5LQ2KO3t5Z28oFj23cd0" TargetMode="External"/><Relationship Id="rId4" Type="http://schemas.openxmlformats.org/officeDocument/2006/relationships/hyperlink" Target="https://www.deltadental.com/grinmag/us/en/DDNJ.html?_ga=2.251122374.1916553460.1594126898-263070101.1566568242" TargetMode="External"/><Relationship Id="rId9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ltadentalct.com/VirtualVisits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deltadentalct.com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ltadentalct.com/FAD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.jpe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www.deltadentalnj.com/-/media/DDNJ/Special-health-care-needs-benefit/PROVIDER-Enhanced-Dental-Benefit-Flyer.ashx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21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538" y="593318"/>
            <a:ext cx="7505496" cy="87405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200" b="1" dirty="0">
                <a:solidFill>
                  <a:schemeClr val="bg1"/>
                </a:solidFill>
              </a:rPr>
              <a:t>Wesleyan University</a:t>
            </a:r>
            <a:br>
              <a:rPr lang="en-US" sz="4200" b="1" dirty="0">
                <a:solidFill>
                  <a:schemeClr val="bg1"/>
                </a:solidFill>
              </a:rPr>
            </a:br>
            <a:r>
              <a:rPr lang="en-US" sz="4200" b="1" dirty="0">
                <a:solidFill>
                  <a:schemeClr val="bg1"/>
                </a:solidFill>
              </a:rPr>
              <a:t>Your 2024 Delta Dental Plans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60072"/>
            <a:ext cx="9153585" cy="367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36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531"/>
    </mc:Choice>
    <mc:Fallback xmlns="">
      <p:transition spd="slow" advTm="6953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aptop2.psd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55" b="25585"/>
          <a:stretch/>
        </p:blipFill>
        <p:spPr>
          <a:xfrm>
            <a:off x="2947909" y="3919776"/>
            <a:ext cx="2752781" cy="1649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988" y="1011573"/>
            <a:ext cx="6287221" cy="85725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Delta Dental Website</a:t>
            </a:r>
            <a:endParaRPr lang="en-US" sz="3600" b="1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718008" y="1966115"/>
            <a:ext cx="7654467" cy="1462511"/>
          </a:xfrm>
          <a:prstGeom prst="rect">
            <a:avLst/>
          </a:prstGeom>
        </p:spPr>
        <p:txBody>
          <a:bodyPr/>
          <a:lstStyle/>
          <a:p>
            <a:pPr marL="318770" indent="-285750" defTabSz="91440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4CA24A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Register and log into your </a:t>
            </a:r>
            <a:r>
              <a:rPr lang="en-US" sz="14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My Smile® </a:t>
            </a: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account at </a:t>
            </a:r>
            <a:r>
              <a:rPr lang="en-US" sz="14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www.deltadentalct.com/websterbank</a:t>
            </a:r>
            <a:r>
              <a:rPr lang="en-US" sz="1400" dirty="0"/>
              <a:t> </a:t>
            </a: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to access your dental benefits.</a:t>
            </a:r>
          </a:p>
          <a:p>
            <a:pPr marL="318770" indent="-285750" defTabSz="91440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4CA24A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Use the same log in information to access your dental benefits information in the Delta Dental App.</a:t>
            </a:r>
          </a:p>
          <a:p>
            <a:pPr marL="318770" indent="-285750" defTabSz="91440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4CA24A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Need a dentist? Click our ‘Find a Dentist’ to search for a dentist near you.</a:t>
            </a:r>
          </a:p>
          <a:p>
            <a:pPr marL="274320" indent="-241300" defTabSz="91440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4CA24A"/>
              </a:buClr>
              <a:buSzPct val="100000"/>
              <a:defRPr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123FDF-6E04-4D74-A57B-EF08A7BDC86F}"/>
              </a:ext>
            </a:extLst>
          </p:cNvPr>
          <p:cNvSpPr txBox="1"/>
          <p:nvPr/>
        </p:nvSpPr>
        <p:spPr>
          <a:xfrm>
            <a:off x="5898209" y="3336682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Watch this!</a:t>
            </a:r>
          </a:p>
        </p:txBody>
      </p:sp>
      <p:pic>
        <p:nvPicPr>
          <p:cNvPr id="7" name="Picture 6">
            <a:hlinkClick r:id="rId7"/>
            <a:extLst>
              <a:ext uri="{FF2B5EF4-FFF2-40B4-BE49-F238E27FC236}">
                <a16:creationId xmlns:a16="http://schemas.microsoft.com/office/drawing/2014/main" id="{C75D3A58-54C6-47A5-BDC2-0B91CC5311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60111" y="4132552"/>
            <a:ext cx="1728376" cy="1041260"/>
          </a:xfrm>
          <a:prstGeom prst="rect">
            <a:avLst/>
          </a:prstGeom>
        </p:spPr>
      </p:pic>
      <p:pic>
        <p:nvPicPr>
          <p:cNvPr id="11" name="Picture 10">
            <a:hlinkClick r:id="rId9"/>
            <a:extLst>
              <a:ext uri="{FF2B5EF4-FFF2-40B4-BE49-F238E27FC236}">
                <a16:creationId xmlns:a16="http://schemas.microsoft.com/office/drawing/2014/main" id="{97725A2B-A7CB-4BFD-A08F-5781AD670A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09275" y="3525918"/>
            <a:ext cx="1132450" cy="1462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1142D70-2EFC-4385-ADBA-18345B0B5261}"/>
              </a:ext>
            </a:extLst>
          </p:cNvPr>
          <p:cNvSpPr txBox="1"/>
          <p:nvPr/>
        </p:nvSpPr>
        <p:spPr>
          <a:xfrm>
            <a:off x="640804" y="5051892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ACC9"/>
                </a:solidFill>
              </a:rPr>
              <a:t>Step-by-Step</a:t>
            </a:r>
          </a:p>
          <a:p>
            <a:pPr algn="ctr"/>
            <a:r>
              <a:rPr lang="en-US" sz="1200" b="1" dirty="0">
                <a:solidFill>
                  <a:srgbClr val="00ACC9"/>
                </a:solidFill>
              </a:rPr>
              <a:t>Member Registration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B256B4-100D-4CB1-AB1F-C676CA89CDE3}"/>
              </a:ext>
            </a:extLst>
          </p:cNvPr>
          <p:cNvSpPr txBox="1"/>
          <p:nvPr/>
        </p:nvSpPr>
        <p:spPr>
          <a:xfrm>
            <a:off x="5898209" y="3706014"/>
            <a:ext cx="28315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u="sng" dirty="0">
                <a:solidFill>
                  <a:srgbClr val="00ACC9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11"/>
              </a:rPr>
              <a:t>Navigating the website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 Page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Member dashboard 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Find and recommend a dentist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u="sng" dirty="0">
                <a:solidFill>
                  <a:srgbClr val="00ACC9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12"/>
              </a:rPr>
              <a:t>Your EOB Explained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u="sng" dirty="0">
                <a:solidFill>
                  <a:srgbClr val="00ACC9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13"/>
              </a:rPr>
              <a:t>Why it pays to stay in network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43" name="Audio 42">
            <a:hlinkClick r:id="" action="ppaction://media"/>
            <a:extLst>
              <a:ext uri="{FF2B5EF4-FFF2-40B4-BE49-F238E27FC236}">
                <a16:creationId xmlns:a16="http://schemas.microsoft.com/office/drawing/2014/main" id="{A7B4AFAF-3EEF-36EA-F6F8-A24038CB03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rcRect l="-139844" t="-139844" r="-139844" b="-139844"/>
          <a:stretch>
            <a:fillRect/>
          </a:stretch>
        </p:blipFill>
        <p:spPr>
          <a:xfrm>
            <a:off x="7714124" y="4132552"/>
            <a:ext cx="1543050" cy="154305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70223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538"/>
    </mc:Choice>
    <mc:Fallback xmlns="">
      <p:transition spd="slow" advTm="405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911" y="1220881"/>
            <a:ext cx="8609846" cy="536593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Delta Dental Mobile App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11827" y="1964750"/>
            <a:ext cx="3660173" cy="2928500"/>
          </a:xfrm>
          <a:prstGeom prst="rect">
            <a:avLst/>
          </a:prstGeom>
        </p:spPr>
        <p:txBody>
          <a:bodyPr/>
          <a:lstStyle/>
          <a:p>
            <a:pPr marL="285750" indent="-285750">
              <a:spcAft>
                <a:spcPts val="600"/>
              </a:spcAft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Register or Log in</a:t>
            </a:r>
          </a:p>
          <a:p>
            <a:pPr marL="285750" indent="-285750">
              <a:spcAft>
                <a:spcPts val="600"/>
              </a:spcAft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ID card</a:t>
            </a:r>
          </a:p>
          <a:p>
            <a:pPr marL="285750" indent="-285750">
              <a:spcAft>
                <a:spcPts val="600"/>
              </a:spcAft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Find a Dentist in your Plan Network</a:t>
            </a:r>
          </a:p>
          <a:p>
            <a:pPr marL="285750" indent="-285750">
              <a:spcAft>
                <a:spcPts val="600"/>
              </a:spcAft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Save Your Preferred Dentist</a:t>
            </a:r>
          </a:p>
          <a:p>
            <a:pPr marL="285750" indent="-285750" defTabSz="914400">
              <a:spcAft>
                <a:spcPts val="600"/>
              </a:spcAft>
              <a:buClr>
                <a:srgbClr val="00B050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Review Claims and Coverage</a:t>
            </a:r>
          </a:p>
          <a:p>
            <a:pPr marL="285750" indent="-285750" defTabSz="914400">
              <a:spcAft>
                <a:spcPts val="600"/>
              </a:spcAft>
              <a:buClr>
                <a:srgbClr val="00B050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Cost Estimator</a:t>
            </a:r>
          </a:p>
          <a:p>
            <a:pPr marL="285750" indent="-285750" defTabSz="914400">
              <a:spcAft>
                <a:spcPts val="600"/>
              </a:spcAft>
              <a:buClr>
                <a:srgbClr val="00B050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MyDentalScore Risk Assessment</a:t>
            </a:r>
          </a:p>
          <a:p>
            <a:pPr indent="-174625">
              <a:spcAft>
                <a:spcPts val="600"/>
              </a:spcAft>
              <a:buClr>
                <a:srgbClr val="00B050"/>
              </a:buClr>
              <a:buFont typeface="Arial" pitchFamily="34" charset="0"/>
              <a:buChar char="•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74625">
              <a:spcAft>
                <a:spcPts val="600"/>
              </a:spcAft>
              <a:buClr>
                <a:srgbClr val="00B050"/>
              </a:buClr>
              <a:buFont typeface="Arial" pitchFamily="34" charset="0"/>
              <a:buChar char="•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90BD83-59C8-4394-B5E5-BEC568A773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204" y="1964750"/>
            <a:ext cx="1709974" cy="2928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61FEFA-334D-4B5A-A26E-53549030D8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497"/>
            <a:ext cx="1947810" cy="66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47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A852907F-BA8E-4C6C-A781-6B6CBBC277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0833" y="1826017"/>
            <a:ext cx="2760888" cy="348856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81CF38F-F6B8-49E9-8DB7-D653FBAB9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20" y="1334223"/>
            <a:ext cx="3552730" cy="471656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Gotham Book" panose="02000604040000020004" pitchFamily="50" charset="0"/>
              </a:rPr>
              <a:t>Dental ID Cards </a:t>
            </a:r>
          </a:p>
        </p:txBody>
      </p:sp>
      <p:sp>
        <p:nvSpPr>
          <p:cNvPr id="6" name="AutoShape 15">
            <a:extLst>
              <a:ext uri="{FF2B5EF4-FFF2-40B4-BE49-F238E27FC236}">
                <a16:creationId xmlns:a16="http://schemas.microsoft.com/office/drawing/2014/main" id="{2E189694-68ED-428B-81CD-02FE05DBB5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8146" y="2391825"/>
            <a:ext cx="2237537" cy="1692545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round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defTabSz="914400">
              <a:defRPr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  <p:pic>
        <p:nvPicPr>
          <p:cNvPr id="7" name="Picture 6" descr="C:\Users\dscott\Pictures\Delta Dental Logo 361C (3).jpg">
            <a:extLst>
              <a:ext uri="{FF2B5EF4-FFF2-40B4-BE49-F238E27FC236}">
                <a16:creationId xmlns:a16="http://schemas.microsoft.com/office/drawing/2014/main" id="{DB5F3666-2C9F-4F04-A5D3-3DD513B8BB47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467" y="2503995"/>
            <a:ext cx="939622" cy="19679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16">
            <a:extLst>
              <a:ext uri="{FF2B5EF4-FFF2-40B4-BE49-F238E27FC236}">
                <a16:creationId xmlns:a16="http://schemas.microsoft.com/office/drawing/2014/main" id="{725CC536-00E7-41F1-95F1-6C942FAA4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5385" y="2638368"/>
            <a:ext cx="1016000" cy="2152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r>
              <a:rPr lang="en-US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PPO plus Premier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E496EA-3BD2-47BE-B63E-030BD27004AE}"/>
              </a:ext>
            </a:extLst>
          </p:cNvPr>
          <p:cNvSpPr txBox="1"/>
          <p:nvPr/>
        </p:nvSpPr>
        <p:spPr>
          <a:xfrm>
            <a:off x="4088146" y="3745816"/>
            <a:ext cx="21352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latin typeface="+mj-lt"/>
              </a:rPr>
              <a:t>Delta Dental of Connecticut</a:t>
            </a:r>
          </a:p>
          <a:p>
            <a:pPr algn="r"/>
            <a:r>
              <a:rPr lang="en-US" sz="800" dirty="0">
                <a:latin typeface="+mj-lt"/>
              </a:rPr>
              <a:t>Administered by Delta Dental of New Jersey</a:t>
            </a:r>
          </a:p>
        </p:txBody>
      </p:sp>
      <p:sp>
        <p:nvSpPr>
          <p:cNvPr id="14" name="AutoShape 15">
            <a:extLst>
              <a:ext uri="{FF2B5EF4-FFF2-40B4-BE49-F238E27FC236}">
                <a16:creationId xmlns:a16="http://schemas.microsoft.com/office/drawing/2014/main" id="{E3E04B42-189F-43AB-8E16-14FEA4997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450" y="2258762"/>
            <a:ext cx="2104273" cy="1468562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round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defTabSz="914400">
              <a:defRPr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  <p:pic>
        <p:nvPicPr>
          <p:cNvPr id="15" name="Picture 14" descr="C:\Users\dscott\Pictures\Delta Dental Logo 361C (3).jpg">
            <a:extLst>
              <a:ext uri="{FF2B5EF4-FFF2-40B4-BE49-F238E27FC236}">
                <a16:creationId xmlns:a16="http://schemas.microsoft.com/office/drawing/2014/main" id="{773F4D97-0F97-41F5-B9E9-E4C43794DB69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131" y="2328662"/>
            <a:ext cx="910446" cy="230832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 Box 16">
            <a:extLst>
              <a:ext uri="{FF2B5EF4-FFF2-40B4-BE49-F238E27FC236}">
                <a16:creationId xmlns:a16="http://schemas.microsoft.com/office/drawing/2014/main" id="{C4D00BFF-322E-4671-AEA7-74BEE29EC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1506" y="2320671"/>
            <a:ext cx="1016000" cy="2308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r>
              <a:rPr lang="en-US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PPO plus Premier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9D2A2AD4-C0A8-4FA7-BE20-76A59A719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154154"/>
              </p:ext>
            </p:extLst>
          </p:nvPr>
        </p:nvGraphicFramePr>
        <p:xfrm>
          <a:off x="4186467" y="2674158"/>
          <a:ext cx="2314698" cy="609600"/>
        </p:xfrm>
        <a:graphic>
          <a:graphicData uri="http://schemas.openxmlformats.org/drawingml/2006/table">
            <a:tbl>
              <a:tblPr/>
              <a:tblGrid>
                <a:gridCol w="2314698">
                  <a:extLst>
                    <a:ext uri="{9D8B030D-6E8A-4147-A177-3AD203B41FA5}">
                      <a16:colId xmlns:a16="http://schemas.microsoft.com/office/drawing/2014/main" val="270092347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188595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JANE SMITH</a:t>
                      </a:r>
                    </a:p>
                    <a:p>
                      <a:pPr marL="188595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Member ID: 1234567890</a:t>
                      </a:r>
                    </a:p>
                    <a:p>
                      <a:pPr marL="188595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GROUP NAME: WESLEYAN UNIVERSITY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88595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GROUP NUMBER: 06507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88595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1-800-XXX-XXXX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0578173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B44F6C00-FA5E-4976-B6AB-DB5412D67EE9}"/>
              </a:ext>
            </a:extLst>
          </p:cNvPr>
          <p:cNvSpPr txBox="1"/>
          <p:nvPr/>
        </p:nvSpPr>
        <p:spPr>
          <a:xfrm>
            <a:off x="4126017" y="3401022"/>
            <a:ext cx="21996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latin typeface="+mj-lt"/>
              </a:rPr>
              <a:t>Delta Dental of Connecticut</a:t>
            </a:r>
          </a:p>
          <a:p>
            <a:pPr algn="r"/>
            <a:r>
              <a:rPr lang="en-US" sz="800" dirty="0">
                <a:latin typeface="+mj-lt"/>
              </a:rPr>
              <a:t>Administered by Delta Dental of New Jersey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7E334AE-FEA9-4A82-92EC-F395FA3B98AA}"/>
              </a:ext>
            </a:extLst>
          </p:cNvPr>
          <p:cNvSpPr/>
          <p:nvPr/>
        </p:nvSpPr>
        <p:spPr>
          <a:xfrm>
            <a:off x="676927" y="1899170"/>
            <a:ext cx="3586306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297180">
              <a:spcBef>
                <a:spcPts val="150"/>
              </a:spcBef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Calibri Light" panose="020F0302020204030204" pitchFamily="34" charset="0"/>
              </a:rPr>
              <a:t>Everyone enrolled will receive ID Cards for dental plan.</a:t>
            </a:r>
          </a:p>
          <a:p>
            <a:pPr marL="160020" lvl="1">
              <a:spcBef>
                <a:spcPts val="150"/>
              </a:spcBef>
              <a:buClr>
                <a:srgbClr val="00B050"/>
              </a:buClr>
            </a:pPr>
            <a:endParaRPr lang="en-US" sz="800" dirty="0">
              <a:latin typeface="Calibri Light" panose="020F0302020204030204" pitchFamily="34" charset="0"/>
            </a:endParaRPr>
          </a:p>
          <a:p>
            <a:pPr lvl="1" indent="-297180">
              <a:spcBef>
                <a:spcPts val="150"/>
              </a:spcBef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Calibri Light" panose="020F0302020204030204" pitchFamily="34" charset="0"/>
              </a:rPr>
              <a:t>Unique Member ID Number. </a:t>
            </a:r>
          </a:p>
          <a:p>
            <a:pPr marL="160020" lvl="1">
              <a:spcBef>
                <a:spcPts val="150"/>
              </a:spcBef>
              <a:buClr>
                <a:srgbClr val="00B050"/>
              </a:buClr>
            </a:pPr>
            <a:endParaRPr lang="en-US" sz="800" dirty="0">
              <a:latin typeface="Calibri Light" panose="020F0302020204030204" pitchFamily="34" charset="0"/>
            </a:endParaRPr>
          </a:p>
          <a:p>
            <a:pPr lvl="1" indent="-297180">
              <a:spcBef>
                <a:spcPts val="150"/>
              </a:spcBef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Calibri Light" panose="020F0302020204030204" pitchFamily="34" charset="0"/>
              </a:rPr>
              <a:t>2 subscriber only ID cards issued.</a:t>
            </a:r>
          </a:p>
          <a:p>
            <a:pPr marL="160020" lvl="1">
              <a:spcBef>
                <a:spcPts val="150"/>
              </a:spcBef>
              <a:buClr>
                <a:srgbClr val="00B050"/>
              </a:buClr>
            </a:pPr>
            <a:endParaRPr lang="en-US" sz="800" dirty="0">
              <a:latin typeface="Calibri Light" panose="020F0302020204030204" pitchFamily="34" charset="0"/>
            </a:endParaRPr>
          </a:p>
          <a:p>
            <a:pPr lvl="1" indent="-297180">
              <a:spcBef>
                <a:spcPts val="150"/>
              </a:spcBef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Calibri Light" panose="020F0302020204030204" pitchFamily="34" charset="0"/>
              </a:rPr>
              <a:t>Additional ID cards are available through our member portal, MySmiles.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D8D122-F07B-4E8A-AD51-88789F498E89}"/>
              </a:ext>
            </a:extLst>
          </p:cNvPr>
          <p:cNvSpPr/>
          <p:nvPr/>
        </p:nvSpPr>
        <p:spPr>
          <a:xfrm>
            <a:off x="5964798" y="4525956"/>
            <a:ext cx="429567" cy="677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6566DA6-412A-485E-9A91-B6A866001A4B}"/>
              </a:ext>
            </a:extLst>
          </p:cNvPr>
          <p:cNvSpPr/>
          <p:nvPr/>
        </p:nvSpPr>
        <p:spPr>
          <a:xfrm>
            <a:off x="7293698" y="4525955"/>
            <a:ext cx="429567" cy="677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DCE80AA-AE0B-44FB-91B8-78C668BB39D5}"/>
              </a:ext>
            </a:extLst>
          </p:cNvPr>
          <p:cNvSpPr txBox="1"/>
          <p:nvPr/>
        </p:nvSpPr>
        <p:spPr>
          <a:xfrm>
            <a:off x="2454102" y="4736453"/>
            <a:ext cx="2873475" cy="1208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For your PPO Plus Premier Plan </a:t>
            </a:r>
          </a:p>
          <a:p>
            <a:endParaRPr lang="en-US" sz="1050" dirty="0"/>
          </a:p>
          <a:p>
            <a:pPr algn="ctr"/>
            <a:r>
              <a:rPr lang="en-US" sz="1200" dirty="0"/>
              <a:t>Your ID cards are available online in the MySmile Portal at: </a:t>
            </a:r>
            <a:r>
              <a:rPr lang="en-US" sz="1200" dirty="0">
                <a:hlinkClick r:id="rId7"/>
              </a:rPr>
              <a:t>https://www.deltadentalct.com/</a:t>
            </a:r>
            <a:endParaRPr lang="en-US" sz="1200" dirty="0"/>
          </a:p>
          <a:p>
            <a:pPr algn="ctr"/>
            <a:endParaRPr lang="en-US" sz="1200" dirty="0"/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6748B331-3542-C0FE-7875-4886F08D8E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rcRect l="-139844" t="-139844" r="-139844" b="-139844"/>
          <a:stretch>
            <a:fillRect/>
          </a:stretch>
        </p:blipFill>
        <p:spPr>
          <a:xfrm>
            <a:off x="7413687" y="4593735"/>
            <a:ext cx="1543050" cy="154305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57396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8061">
        <p:fade/>
      </p:transition>
    </mc:Choice>
    <mc:Fallback xmlns="">
      <p:transition spd="med" advTm="2806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aptop2.ps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55" b="25585"/>
          <a:stretch/>
        </p:blipFill>
        <p:spPr>
          <a:xfrm>
            <a:off x="4689217" y="2201264"/>
            <a:ext cx="3838540" cy="2129134"/>
          </a:xfrm>
          <a:prstGeom prst="rect">
            <a:avLst/>
          </a:prstGeom>
        </p:spPr>
      </p:pic>
      <p:sp>
        <p:nvSpPr>
          <p:cNvPr id="9" name="Content Placeholder 3"/>
          <p:cNvSpPr txBox="1">
            <a:spLocks/>
          </p:cNvSpPr>
          <p:nvPr/>
        </p:nvSpPr>
        <p:spPr>
          <a:xfrm>
            <a:off x="837881" y="1975403"/>
            <a:ext cx="4578849" cy="3272531"/>
          </a:xfrm>
          <a:prstGeom prst="rect">
            <a:avLst/>
          </a:prstGeom>
        </p:spPr>
        <p:txBody>
          <a:bodyPr/>
          <a:lstStyle/>
          <a:p>
            <a:pPr marL="274320" indent="-241300" defTabSz="91440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4CA24A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Library of articles on oral health &amp; wellness</a:t>
            </a:r>
          </a:p>
          <a:p>
            <a:pPr marL="274320" indent="-241300" defTabSz="91440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4CA24A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Videos on dental topics </a:t>
            </a:r>
          </a:p>
          <a:p>
            <a:pPr marL="274320" indent="-241300" defTabSz="91440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4CA24A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Oral health risk assessment tool – MyDentalScore.com</a:t>
            </a:r>
          </a:p>
          <a:p>
            <a:pPr marL="274320" indent="-241300" defTabSz="91440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4CA24A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Grin! Magazine – quarterly online wellness magazine</a:t>
            </a:r>
            <a:endParaRPr lang="en-US" sz="1600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74320" indent="-241300" defTabSz="91440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4CA24A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Resources on:</a:t>
            </a:r>
          </a:p>
          <a:p>
            <a:pPr marL="731520" lvl="1" indent="-24130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4CA24A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Smoking Cessation</a:t>
            </a:r>
            <a:endParaRPr lang="en-US" sz="1600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731520" lvl="1" indent="-24130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4CA24A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Hygiene Practices</a:t>
            </a:r>
            <a:endParaRPr lang="en-US" sz="1600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731520" lvl="1" indent="-24130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4CA24A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Vegan Diet</a:t>
            </a:r>
            <a:endParaRPr lang="en-US" sz="1600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74320" indent="-241300" defTabSz="91440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4CA24A"/>
              </a:buClr>
              <a:buSzPct val="100000"/>
              <a:defRPr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9687AF-3A35-43AF-A2F9-A13D64A0C3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11988" y="2519776"/>
            <a:ext cx="2392998" cy="142267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94CF0F6-3220-404C-8B6B-DBA728E568EC}"/>
              </a:ext>
            </a:extLst>
          </p:cNvPr>
          <p:cNvSpPr txBox="1">
            <a:spLocks/>
          </p:cNvSpPr>
          <p:nvPr/>
        </p:nvSpPr>
        <p:spPr>
          <a:xfrm>
            <a:off x="759505" y="800577"/>
            <a:ext cx="9194391" cy="16509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tx2"/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2DB035"/>
                </a:solidFill>
              </a:rPr>
              <a:t>Oral Health and Wellness Information</a:t>
            </a:r>
          </a:p>
          <a:p>
            <a:r>
              <a:rPr lang="en-US" sz="3000" b="1" dirty="0">
                <a:solidFill>
                  <a:srgbClr val="2DB035"/>
                </a:solidFill>
              </a:rPr>
              <a:t>Your One-Stop Dental Resource Hub</a:t>
            </a:r>
            <a:endParaRPr lang="en-US" sz="30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079C12-4966-4D68-BF26-8FD20741468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497"/>
            <a:ext cx="1947810" cy="66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343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EFFDC9B-DEE7-4B4A-BBEE-204ECE5F2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857" y="820417"/>
            <a:ext cx="8020232" cy="96820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We want you to feel healthy and to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love your smile!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F70F2A8-7558-4923-A803-A93C8A889F04}"/>
              </a:ext>
            </a:extLst>
          </p:cNvPr>
          <p:cNvSpPr txBox="1">
            <a:spLocks/>
          </p:cNvSpPr>
          <p:nvPr/>
        </p:nvSpPr>
        <p:spPr>
          <a:xfrm>
            <a:off x="870857" y="1832161"/>
            <a:ext cx="5887344" cy="4002581"/>
          </a:xfrm>
          <a:prstGeom prst="rect">
            <a:avLst/>
          </a:prstGeom>
        </p:spPr>
        <p:txBody>
          <a:bodyPr/>
          <a:lstStyle>
            <a:lvl1pPr marL="174625" indent="-17462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1825" indent="-17462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025" indent="-17462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6225" indent="-17462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3425" indent="-17462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800"/>
              </a:spcAft>
              <a:buNone/>
            </a:pPr>
            <a:r>
              <a:rPr lang="en-US" dirty="0">
                <a:solidFill>
                  <a:srgbClr val="43B02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Taking good care of your teeth is an important part of taking good care of yourself.</a:t>
            </a:r>
          </a:p>
          <a:p>
            <a:pPr marL="227013" indent="-227013">
              <a:spcAft>
                <a:spcPts val="1200"/>
              </a:spcAft>
            </a:pP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Brush and floss your teeth twice a day.</a:t>
            </a:r>
          </a:p>
          <a:p>
            <a:pPr marL="227013" indent="-227013">
              <a:spcAft>
                <a:spcPts val="1200"/>
              </a:spcAft>
            </a:pP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 to the dentist twice a year.</a:t>
            </a:r>
          </a:p>
          <a:p>
            <a:pPr marL="227013" indent="-227013">
              <a:spcAft>
                <a:spcPts val="1200"/>
              </a:spcAft>
            </a:pP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If you have pain in your mouth, don’t delay, visit your dentist.</a:t>
            </a:r>
          </a:p>
          <a:p>
            <a:pPr marL="227013" indent="-227013">
              <a:spcAft>
                <a:spcPts val="1200"/>
              </a:spcAft>
            </a:pP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Tell your dentist about any medical conditions you have like diabetes, cardiac disease or pregnancy.</a:t>
            </a:r>
          </a:p>
          <a:p>
            <a:pPr marL="227013" indent="-227013">
              <a:spcAft>
                <a:spcPts val="1200"/>
              </a:spcAft>
            </a:pP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Protect your teeth from injury - wear a mouth guard when playing sports.</a:t>
            </a:r>
          </a:p>
          <a:p>
            <a:pPr marL="227013" indent="-227013">
              <a:spcAft>
                <a:spcPts val="1200"/>
              </a:spcAft>
            </a:pP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Find a dentist that is conveniently located for you that offers hours that work for you and your family.</a:t>
            </a:r>
          </a:p>
          <a:p>
            <a:pPr marL="0" indent="0">
              <a:spcAft>
                <a:spcPts val="1800"/>
              </a:spcAft>
              <a:buNone/>
            </a:pPr>
            <a:endParaRPr lang="en-US" sz="1400" dirty="0">
              <a:solidFill>
                <a:schemeClr val="tx1">
                  <a:lumMod val="75000"/>
                </a:schemeClr>
              </a:solidFill>
            </a:endParaRPr>
          </a:p>
          <a:p>
            <a:pPr marL="0" indent="0">
              <a:spcAft>
                <a:spcPts val="1800"/>
              </a:spcAft>
              <a:buNone/>
            </a:pPr>
            <a:endParaRPr lang="en-US" sz="28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C17946-F030-411C-B193-3E2065B079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914" y="2276730"/>
            <a:ext cx="2335082" cy="15567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1876C8-773D-41C7-8B4C-E212AA5870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497"/>
            <a:ext cx="1947810" cy="66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250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10264" y="760872"/>
            <a:ext cx="8608987" cy="106792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Dental emergency? 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Use our Virtual Visits service!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10264" y="1996677"/>
            <a:ext cx="5869210" cy="2855848"/>
          </a:xfrm>
          <a:prstGeom prst="rect">
            <a:avLst/>
          </a:prstGeom>
        </p:spPr>
        <p:txBody>
          <a:bodyPr/>
          <a:lstStyle/>
          <a:p>
            <a:r>
              <a:rPr lang="en-US" sz="1400" dirty="0"/>
              <a:t>Delta Dental Virtual Visits, delivered by TeleDentistry.com, </a:t>
            </a:r>
          </a:p>
          <a:p>
            <a:r>
              <a:rPr lang="en-US" sz="1400" dirty="0"/>
              <a:t>provides 24/7 access to a dentist, 365 days a year, for our members. </a:t>
            </a:r>
          </a:p>
          <a:p>
            <a:endParaRPr lang="en-US" sz="1400" dirty="0"/>
          </a:p>
          <a:p>
            <a:r>
              <a:rPr lang="en-US" sz="1400" dirty="0"/>
              <a:t>You can use Delta Dental Virtual Visits when:</a:t>
            </a:r>
          </a:p>
          <a:p>
            <a:endParaRPr lang="en-US" sz="800" dirty="0"/>
          </a:p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Having a dental emergency while on vacation, during holidays, or away from home.</a:t>
            </a:r>
          </a:p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Needing access to a licensed dentist after hours or if your dentist is unavailable.</a:t>
            </a:r>
          </a:p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Having a dental emergency and you do not have an established dentist. </a:t>
            </a:r>
          </a:p>
          <a:p>
            <a:endParaRPr lang="en-US" sz="1400" dirty="0"/>
          </a:p>
          <a:p>
            <a:r>
              <a:rPr lang="en-US" sz="1400" dirty="0"/>
              <a:t>You should always try to access your regular dentist before using the Virtual Visits service. 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36A4DA-539D-435A-957A-73EB3A95EF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55" y="735637"/>
            <a:ext cx="2725454" cy="1816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562FEE1-EB3B-4987-9176-5C92F61D7485}"/>
              </a:ext>
            </a:extLst>
          </p:cNvPr>
          <p:cNvSpPr txBox="1"/>
          <p:nvPr/>
        </p:nvSpPr>
        <p:spPr>
          <a:xfrm>
            <a:off x="1290637" y="5642014"/>
            <a:ext cx="6562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Delta Dental’s Virtual Visits service is provided by Teledentistry.com. This service is a covered benefit in most Delta Dental of Connecticut plans for currently enrolled members.</a:t>
            </a:r>
          </a:p>
          <a:p>
            <a:r>
              <a:rPr lang="en-US" sz="800" dirty="0"/>
              <a:t>Please note that a Virtual Visit is a “problem-focused exam” and counts as one of your annual examinations covered by your plan.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874D4D-7006-435E-A924-6AB56C929A44}"/>
              </a:ext>
            </a:extLst>
          </p:cNvPr>
          <p:cNvSpPr/>
          <p:nvPr/>
        </p:nvSpPr>
        <p:spPr>
          <a:xfrm>
            <a:off x="810264" y="4785604"/>
            <a:ext cx="73670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To get started, call our 24/7 hotline at 866-443-1882 or visit </a:t>
            </a:r>
            <a:r>
              <a:rPr lang="en-US" sz="1400" dirty="0">
                <a:solidFill>
                  <a:srgbClr val="00ADCA"/>
                </a:solidFill>
                <a:hlinkClick r:id="rId3"/>
              </a:rPr>
              <a:t>www.DeltaDentalCT.com/VirtualVisits</a:t>
            </a:r>
            <a:r>
              <a:rPr lang="en-US" sz="1400" dirty="0">
                <a:solidFill>
                  <a:srgbClr val="000000"/>
                </a:solidFill>
              </a:rPr>
              <a:t>.</a:t>
            </a:r>
            <a:endParaRPr lang="en-US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2B335E-9C89-40CA-A970-F342EC7C6F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497"/>
            <a:ext cx="1947810" cy="66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5917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9962" y="1012317"/>
            <a:ext cx="7543800" cy="72537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Connect with Delta Dental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454331" y="1885030"/>
            <a:ext cx="4685212" cy="404066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spcBef>
                <a:spcPts val="200"/>
              </a:spcBef>
            </a:pPr>
            <a:r>
              <a:rPr lang="en-US" sz="1400" b="1" dirty="0"/>
              <a:t>Delta Dental  </a:t>
            </a:r>
            <a:br>
              <a:rPr lang="en-US" sz="1400" b="1" dirty="0"/>
            </a:br>
            <a:r>
              <a:rPr lang="en-US" sz="1400" b="1" dirty="0"/>
              <a:t>(Wesleyan University)</a:t>
            </a:r>
          </a:p>
          <a:p>
            <a:pPr algn="ctr">
              <a:spcBef>
                <a:spcPts val="200"/>
              </a:spcBef>
            </a:pPr>
            <a:r>
              <a:rPr lang="en-US" sz="1400" b="1" dirty="0"/>
              <a:t>Group # 06507</a:t>
            </a:r>
          </a:p>
          <a:p>
            <a:pPr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400" b="1" dirty="0"/>
              <a:t>   Customer Service 800-452-9310</a:t>
            </a:r>
            <a:r>
              <a:rPr lang="en-US" sz="1400" b="1" dirty="0">
                <a:highlight>
                  <a:srgbClr val="FFFF00"/>
                </a:highlight>
              </a:rPr>
              <a:t> </a:t>
            </a:r>
          </a:p>
          <a:p>
            <a:pPr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400" b="1" dirty="0"/>
              <a:t>   </a:t>
            </a:r>
            <a:r>
              <a:rPr lang="en-US" sz="1400" dirty="0"/>
              <a:t>Call, go online or download our mobile app for these services:</a:t>
            </a:r>
          </a:p>
          <a:p>
            <a:pPr marL="620395" lvl="2" indent="-171450">
              <a:buFont typeface="Arial" panose="020B0604020202020204" pitchFamily="34" charset="0"/>
              <a:buChar char="•"/>
            </a:pPr>
            <a:r>
              <a:rPr lang="en-US" dirty="0"/>
              <a:t>Verify eligibility</a:t>
            </a:r>
          </a:p>
          <a:p>
            <a:pPr marL="620395" lvl="2" indent="-171450">
              <a:buFont typeface="Arial" panose="020B0604020202020204" pitchFamily="34" charset="0"/>
              <a:buChar char="•"/>
            </a:pPr>
            <a:r>
              <a:rPr lang="en-US" dirty="0"/>
              <a:t>Review benefits</a:t>
            </a:r>
          </a:p>
          <a:p>
            <a:pPr marL="620395" lvl="2" indent="-171450">
              <a:buFont typeface="Arial" panose="020B0604020202020204" pitchFamily="34" charset="0"/>
              <a:buChar char="•"/>
            </a:pPr>
            <a:r>
              <a:rPr lang="en-US" dirty="0"/>
              <a:t>Look up claim payments</a:t>
            </a:r>
          </a:p>
          <a:p>
            <a:pPr marL="620395" lvl="2" indent="-171450">
              <a:buFont typeface="Arial" panose="020B0604020202020204" pitchFamily="34" charset="0"/>
              <a:buChar char="•"/>
            </a:pPr>
            <a:r>
              <a:rPr lang="en-US" dirty="0"/>
              <a:t>Find a dentist</a:t>
            </a:r>
          </a:p>
          <a:p>
            <a:pPr marL="620395" lvl="2" indent="-171450">
              <a:buFont typeface="Arial" panose="020B0604020202020204" pitchFamily="34" charset="0"/>
              <a:buChar char="•"/>
            </a:pPr>
            <a:r>
              <a:rPr lang="en-US" dirty="0"/>
              <a:t>Cost Estimator – on mobile app</a:t>
            </a:r>
          </a:p>
          <a:p>
            <a:pPr marL="620395" lvl="2" indent="-171450">
              <a:buFont typeface="Arial" panose="020B0604020202020204" pitchFamily="34" charset="0"/>
              <a:buChar char="•"/>
            </a:pPr>
            <a:r>
              <a:rPr lang="en-US" dirty="0"/>
              <a:t>Print an ID card – or have it on your phone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400" b="1" dirty="0"/>
              <a:t>Website:  </a:t>
            </a:r>
            <a:r>
              <a:rPr lang="en-US" sz="1400" dirty="0">
                <a:hlinkClick r:id="rId2"/>
              </a:rPr>
              <a:t>www.deltadentalct.com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543" y="1885030"/>
            <a:ext cx="1156088" cy="40406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48B884-6791-46FB-A729-EAE100312B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497"/>
            <a:ext cx="1947810" cy="66874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04062" y="2072326"/>
            <a:ext cx="55643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chemeClr val="tx2"/>
              </a:buClr>
            </a:pPr>
            <a:endParaRPr lang="en-US" sz="1200" dirty="0">
              <a:latin typeface="Calibri Light" panose="020F030202020403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A5D728F-8243-4B78-9EC9-F8B771311B8D}"/>
              </a:ext>
            </a:extLst>
          </p:cNvPr>
          <p:cNvSpPr txBox="1">
            <a:spLocks/>
          </p:cNvSpPr>
          <p:nvPr/>
        </p:nvSpPr>
        <p:spPr>
          <a:xfrm>
            <a:off x="670560" y="667251"/>
            <a:ext cx="8473440" cy="52506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tx2"/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New This Year with your Dental Plan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Introducing additional benefits for those with </a:t>
            </a:r>
          </a:p>
          <a:p>
            <a:r>
              <a:rPr lang="en-US" sz="2800" dirty="0">
                <a:solidFill>
                  <a:schemeClr val="tx1"/>
                </a:solidFill>
              </a:rPr>
              <a:t>       Special Healthcare Needs.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 All other benefits remain the same.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0862AB-4C0B-4FAF-9342-263403B53C23}"/>
              </a:ext>
            </a:extLst>
          </p:cNvPr>
          <p:cNvSpPr txBox="1"/>
          <p:nvPr/>
        </p:nvSpPr>
        <p:spPr>
          <a:xfrm>
            <a:off x="5971745" y="2598003"/>
            <a:ext cx="30192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.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AE61DB-4937-4D35-AF88-27F739CB41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497"/>
            <a:ext cx="1947810" cy="66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300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87B87C9-59F1-4696-A5A5-C74970D0D264}"/>
              </a:ext>
            </a:extLst>
          </p:cNvPr>
          <p:cNvSpPr/>
          <p:nvPr/>
        </p:nvSpPr>
        <p:spPr>
          <a:xfrm>
            <a:off x="6265988" y="65419"/>
            <a:ext cx="2799636" cy="1872025"/>
          </a:xfrm>
          <a:prstGeom prst="roundRect">
            <a:avLst/>
          </a:prstGeom>
          <a:solidFill>
            <a:schemeClr val="bg1"/>
          </a:solidFill>
          <a:ln w="3175"/>
          <a:effectLst>
            <a:outerShdw blurRad="508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04546" y="1761696"/>
            <a:ext cx="709412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en-US" sz="1400" dirty="0">
                <a:solidFill>
                  <a:srgbClr val="2DB035"/>
                </a:solidFill>
                <a:latin typeface="Calibri Light" panose="020F0302020204030204" pitchFamily="34" charset="0"/>
              </a:rPr>
              <a:t>If you use a Delta Dental PPO™ dentist</a:t>
            </a:r>
          </a:p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en-US" sz="1400" dirty="0">
                <a:latin typeface="Calibri Light" panose="020F0302020204030204" pitchFamily="34" charset="0"/>
              </a:rPr>
              <a:t>	Your out-of-pocket costs will be lowest for services if you use a participating 	</a:t>
            </a:r>
          </a:p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en-US" sz="1400" dirty="0">
                <a:latin typeface="Calibri Light" panose="020F0302020204030204" pitchFamily="34" charset="0"/>
              </a:rPr>
              <a:t>	PPO dentist. </a:t>
            </a:r>
          </a:p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en-US" sz="1400" dirty="0">
                <a:latin typeface="Calibri Light" panose="020F0302020204030204" pitchFamily="34" charset="0"/>
              </a:rPr>
              <a:t>	Your annual maximum stretches further because the PPO dentists' fees are lower.</a:t>
            </a:r>
          </a:p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en-US" sz="1400" dirty="0">
                <a:latin typeface="Calibri Light" panose="020F0302020204030204" pitchFamily="34" charset="0"/>
              </a:rPr>
              <a:t>	Participating dentists may not charge more than Delta Dental’s allowed charges and are 	paid directly by Delta Dental for covered services.</a:t>
            </a:r>
          </a:p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en-US" sz="1400" dirty="0">
                <a:solidFill>
                  <a:srgbClr val="2DB035"/>
                </a:solidFill>
                <a:latin typeface="Calibri Light" panose="020F0302020204030204" pitchFamily="34" charset="0"/>
              </a:rPr>
              <a:t>If you use a Delta Dental Premier® dentist</a:t>
            </a:r>
          </a:p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en-US" sz="1400" dirty="0">
                <a:solidFill>
                  <a:srgbClr val="2DB035"/>
                </a:solidFill>
                <a:latin typeface="Calibri Light" panose="020F0302020204030204" pitchFamily="34" charset="0"/>
              </a:rPr>
              <a:t>	</a:t>
            </a:r>
            <a:r>
              <a:rPr lang="en-US" sz="1400" dirty="0">
                <a:latin typeface="Calibri Light" panose="020F0302020204030204" pitchFamily="34" charset="0"/>
              </a:rPr>
              <a:t>Our largest nationwide network. </a:t>
            </a:r>
          </a:p>
          <a:p>
            <a:pPr lvl="1">
              <a:spcAft>
                <a:spcPts val="600"/>
              </a:spcAft>
              <a:buClr>
                <a:schemeClr val="tx2"/>
              </a:buClr>
            </a:pPr>
            <a:r>
              <a:rPr lang="en-US" sz="1400" dirty="0">
                <a:latin typeface="Calibri Light" panose="020F0302020204030204" pitchFamily="34" charset="0"/>
              </a:rPr>
              <a:t>Your out-of-pocket costs will be higher, and your plan maximum will not go as far, since Premier dentists' fees are not as discounted as PPO dentists </a:t>
            </a:r>
          </a:p>
          <a:p>
            <a:pPr lvl="1">
              <a:spcAft>
                <a:spcPts val="600"/>
              </a:spcAft>
              <a:buClr>
                <a:schemeClr val="tx2"/>
              </a:buClr>
            </a:pPr>
            <a:r>
              <a:rPr lang="en-US" sz="1400" dirty="0">
                <a:latin typeface="Calibri Light" panose="020F0302020204030204" pitchFamily="34" charset="0"/>
              </a:rPr>
              <a:t>Participating dentists may not charge more than Delta Dental’s allowed charges, and are paid directly by Delta Dental for covered services</a:t>
            </a:r>
          </a:p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en-US" sz="1400" dirty="0">
                <a:solidFill>
                  <a:srgbClr val="2DB035"/>
                </a:solidFill>
                <a:latin typeface="Calibri Light" panose="020F0302020204030204" pitchFamily="34" charset="0"/>
              </a:rPr>
              <a:t>You may use dentists that do not participate with Delta Dental </a:t>
            </a:r>
          </a:p>
          <a:p>
            <a:pPr lvl="1">
              <a:spcAft>
                <a:spcPts val="600"/>
              </a:spcAft>
              <a:buClr>
                <a:schemeClr val="tx2"/>
              </a:buClr>
            </a:pPr>
            <a:r>
              <a:rPr lang="en-US" sz="1400" dirty="0">
                <a:latin typeface="Calibri Light" panose="020F0302020204030204" pitchFamily="34" charset="0"/>
              </a:rPr>
              <a:t>You are responsible for submitting the claim</a:t>
            </a:r>
          </a:p>
          <a:p>
            <a:pPr lvl="1">
              <a:spcAft>
                <a:spcPts val="600"/>
              </a:spcAft>
              <a:buClr>
                <a:schemeClr val="tx2"/>
              </a:buClr>
            </a:pPr>
            <a:r>
              <a:rPr lang="en-US" sz="1400" dirty="0">
                <a:latin typeface="Calibri Light" panose="020F0302020204030204" pitchFamily="34" charset="0"/>
              </a:rPr>
              <a:t>You are responsible for making payment to the dentist</a:t>
            </a:r>
          </a:p>
          <a:p>
            <a:pPr lvl="1">
              <a:spcAft>
                <a:spcPts val="600"/>
              </a:spcAft>
              <a:buClr>
                <a:schemeClr val="tx2"/>
              </a:buClr>
            </a:pPr>
            <a:r>
              <a:rPr lang="en-US" sz="1400" dirty="0">
                <a:latin typeface="Calibri Light" panose="020F0302020204030204" pitchFamily="34" charset="0"/>
              </a:rPr>
              <a:t>Your out-of-pocket costs are highest when you use non-participating dentists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A5D728F-8243-4B78-9EC9-F8B771311B8D}"/>
              </a:ext>
            </a:extLst>
          </p:cNvPr>
          <p:cNvSpPr txBox="1">
            <a:spLocks/>
          </p:cNvSpPr>
          <p:nvPr/>
        </p:nvSpPr>
        <p:spPr>
          <a:xfrm>
            <a:off x="804546" y="691840"/>
            <a:ext cx="6136185" cy="11583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tx2"/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Delta Dental PPO Plus Premier™ </a:t>
            </a:r>
          </a:p>
          <a:p>
            <a:r>
              <a:rPr lang="en-US" dirty="0">
                <a:solidFill>
                  <a:schemeClr val="tx1"/>
                </a:solidFill>
              </a:rPr>
              <a:t>Nationwide Networks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0862AB-4C0B-4FAF-9342-263403B53C23}"/>
              </a:ext>
            </a:extLst>
          </p:cNvPr>
          <p:cNvSpPr txBox="1"/>
          <p:nvPr/>
        </p:nvSpPr>
        <p:spPr>
          <a:xfrm>
            <a:off x="6235337" y="305767"/>
            <a:ext cx="29086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Visit </a:t>
            </a:r>
            <a:r>
              <a:rPr lang="en-US" sz="1200" b="1" dirty="0">
                <a:solidFill>
                  <a:srgbClr val="2DB035"/>
                </a:solidFill>
                <a:hlinkClick r:id="rId3"/>
              </a:rPr>
              <a:t>www.DeltaDentalCT.com/FAD </a:t>
            </a:r>
            <a:endParaRPr lang="en-US" sz="1200" b="1" dirty="0">
              <a:solidFill>
                <a:srgbClr val="2DB035"/>
              </a:solidFill>
            </a:endParaRPr>
          </a:p>
          <a:p>
            <a:pPr algn="ctr"/>
            <a:r>
              <a:rPr lang="en-US" sz="1200" dirty="0"/>
              <a:t>to find a dentist. </a:t>
            </a:r>
          </a:p>
          <a:p>
            <a:endParaRPr lang="en-US" sz="1200" dirty="0"/>
          </a:p>
          <a:p>
            <a:pPr algn="ctr"/>
            <a:r>
              <a:rPr lang="en-US" sz="1200" dirty="0"/>
              <a:t>Choosing dentists with the “Greater Savings” icon helps you keep more money in your pocket.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AFA41E-21EB-4A3F-BBB5-C0CE4328E8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390" y="1556248"/>
            <a:ext cx="1611469" cy="6752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AE61DB-4937-4D35-AF88-27F739CB41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497"/>
            <a:ext cx="1947810" cy="66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313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EF8BC8-F4A2-4CB5-AF59-ACF4CA218863}"/>
              </a:ext>
            </a:extLst>
          </p:cNvPr>
          <p:cNvSpPr txBox="1">
            <a:spLocks/>
          </p:cNvSpPr>
          <p:nvPr/>
        </p:nvSpPr>
        <p:spPr>
          <a:xfrm>
            <a:off x="1730589" y="972306"/>
            <a:ext cx="7924801" cy="9623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tx2"/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tx1"/>
                </a:solidFill>
              </a:rPr>
              <a:t>Your Dental Plan Options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1822A4E-F02F-4F76-913E-4BC79BECC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6" b="18662"/>
          <a:stretch/>
        </p:blipFill>
        <p:spPr>
          <a:xfrm>
            <a:off x="910179" y="1934628"/>
            <a:ext cx="7480396" cy="30895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F3128A-0DE5-42ED-90CA-B20E492D85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497"/>
            <a:ext cx="1947810" cy="66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780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2DC48-10B8-448E-BA01-01EC48FF4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034" y="348784"/>
            <a:ext cx="8619626" cy="1010286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2DB035"/>
                </a:solidFill>
              </a:rPr>
              <a:t>Plan Summaries</a:t>
            </a:r>
            <a:br>
              <a:rPr lang="en-US" dirty="0"/>
            </a:br>
            <a:endParaRPr lang="en-US" sz="180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FD4E5D6-3213-4B22-9912-C50432CDFE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584316"/>
              </p:ext>
            </p:extLst>
          </p:nvPr>
        </p:nvGraphicFramePr>
        <p:xfrm>
          <a:off x="248758" y="1066202"/>
          <a:ext cx="8619625" cy="5186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53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3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0589">
                  <a:extLst>
                    <a:ext uri="{9D8B030D-6E8A-4147-A177-3AD203B41FA5}">
                      <a16:colId xmlns:a16="http://schemas.microsoft.com/office/drawing/2014/main" val="1100626240"/>
                    </a:ext>
                  </a:extLst>
                </a:gridCol>
              </a:tblGrid>
              <a:tr h="565662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US" sz="1400" dirty="0">
                          <a:latin typeface="+mn-lt"/>
                        </a:rPr>
                        <a:t>Wesleyan University PPO Plus Premier Overview 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US" sz="1400" dirty="0">
                          <a:latin typeface="+mn-lt"/>
                        </a:rPr>
                        <a:t>Group # 6507</a:t>
                      </a:r>
                    </a:p>
                  </a:txBody>
                  <a:tcPr marT="34290" marB="3429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dirty="0">
                          <a:solidFill>
                            <a:schemeClr val="bg1"/>
                          </a:solidFill>
                          <a:latin typeface="+mn-lt"/>
                        </a:rPr>
                        <a:t>Core Plan </a:t>
                      </a:r>
                      <a:endParaRPr lang="en-US" sz="1400" u="none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dirty="0">
                          <a:latin typeface="+mn-lt"/>
                          <a:ea typeface="Calibri"/>
                          <a:cs typeface="Times New Roman"/>
                        </a:rPr>
                        <a:t>Buy-up Plan </a:t>
                      </a:r>
                    </a:p>
                  </a:txBody>
                  <a:tcPr marT="34290" marB="3429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804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latin typeface="+mn-lt"/>
                          <a:ea typeface="Calibri"/>
                          <a:cs typeface="Times New Roman"/>
                        </a:rPr>
                        <a:t>Calendar Year Deductible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+mn-lt"/>
                          <a:ea typeface="Calibri"/>
                          <a:cs typeface="Times New Roman"/>
                        </a:rPr>
                        <a:t>Per Person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+mn-lt"/>
                          <a:ea typeface="Calibri"/>
                          <a:cs typeface="Times New Roman"/>
                        </a:rPr>
                        <a:t>Per Family 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+mn-lt"/>
                          <a:ea typeface="Calibri"/>
                          <a:cs typeface="Times New Roman"/>
                        </a:rPr>
                        <a:t>$50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+mn-lt"/>
                          <a:ea typeface="Calibri"/>
                          <a:cs typeface="Times New Roman"/>
                        </a:rPr>
                        <a:t>$150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+mn-lt"/>
                          <a:ea typeface="Calibri"/>
                          <a:cs typeface="Times New Roman"/>
                        </a:rPr>
                        <a:t>waived on Preventive &amp;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+mn-lt"/>
                          <a:ea typeface="Calibri"/>
                          <a:cs typeface="Times New Roman"/>
                        </a:rPr>
                        <a:t>Diagnostic Services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+mn-lt"/>
                          <a:ea typeface="Calibri"/>
                          <a:cs typeface="Times New Roman"/>
                        </a:rPr>
                        <a:t>$50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+mn-lt"/>
                          <a:ea typeface="Calibri"/>
                          <a:cs typeface="Times New Roman"/>
                        </a:rPr>
                        <a:t>$150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+mn-lt"/>
                          <a:ea typeface="Calibri"/>
                          <a:cs typeface="Times New Roman"/>
                        </a:rPr>
                        <a:t>waived on Preventive &amp; Diagnostic Services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4014349657"/>
                  </a:ext>
                </a:extLst>
              </a:tr>
              <a:tr h="27734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+mn-lt"/>
                        </a:rPr>
                        <a:t>Calendar Year Maximum (per person)</a:t>
                      </a:r>
                      <a:endParaRPr lang="en-US" sz="105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+mn-lt"/>
                          <a:ea typeface="Calibri"/>
                          <a:cs typeface="Times New Roman"/>
                        </a:rPr>
                        <a:t>$1,200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+mn-lt"/>
                          <a:ea typeface="Calibri"/>
                          <a:cs typeface="Times New Roman"/>
                        </a:rPr>
                        <a:t>$2,000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722956172"/>
                  </a:ext>
                </a:extLst>
              </a:tr>
              <a:tr h="86146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latin typeface="+mn-lt"/>
                        </a:rPr>
                        <a:t>Preventive &amp; Diagnostic*</a:t>
                      </a:r>
                    </a:p>
                    <a:p>
                      <a:pPr marL="171450" marR="0" indent="-1714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US" sz="1050" b="0" dirty="0">
                          <a:latin typeface="+mn-lt"/>
                        </a:rPr>
                        <a:t>Exams, Cleanings (2 per calendar year per person)</a:t>
                      </a:r>
                    </a:p>
                    <a:p>
                      <a:pPr marL="171450" marR="0" indent="-1714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US" sz="1050" b="0" dirty="0">
                          <a:latin typeface="+mn-lt"/>
                        </a:rPr>
                        <a:t>Bitewing X-Rays (2 per calendar year per person to age 19 only)</a:t>
                      </a:r>
                    </a:p>
                    <a:p>
                      <a:pPr marL="171450" marR="0" indent="-1714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US" sz="1050" b="0" dirty="0">
                          <a:latin typeface="+mn-lt"/>
                        </a:rPr>
                        <a:t>Fluoride Treatment (2 per calendar year to age 19)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1050" b="0" dirty="0">
                          <a:latin typeface="+mn-lt"/>
                        </a:rPr>
                        <a:t>Full Mouth X-Rays (1 set every five years)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1050" b="0" dirty="0">
                          <a:latin typeface="+mn-lt"/>
                        </a:rPr>
                        <a:t>Space Maintainers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050" b="0" dirty="0">
                          <a:latin typeface="+mn-lt"/>
                        </a:rPr>
                        <a:t>*</a:t>
                      </a:r>
                      <a:r>
                        <a:rPr lang="en-US" sz="1050" b="1" i="1" dirty="0">
                          <a:latin typeface="+mn-lt"/>
                        </a:rPr>
                        <a:t>Preventive &amp; Diagnostic Services are not subject to the Calendar Year Maximum. 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+mn-lt"/>
                        </a:rPr>
                        <a:t>100%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+mn-lt"/>
                        </a:rPr>
                        <a:t>100%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091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latin typeface="+mn-lt"/>
                        </a:rPr>
                        <a:t>Basic (After Deductible)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1050" b="0" dirty="0">
                          <a:latin typeface="+mn-lt"/>
                        </a:rPr>
                        <a:t>Fillings (including composites), Extractions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1050" b="0" dirty="0">
                          <a:latin typeface="+mn-lt"/>
                        </a:rPr>
                        <a:t>Endodontics, Periodontal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1050" b="0" dirty="0">
                          <a:latin typeface="+mn-lt"/>
                        </a:rPr>
                        <a:t>Oral Surgery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1050" b="0" dirty="0">
                          <a:latin typeface="+mn-lt"/>
                        </a:rPr>
                        <a:t>Sealants (To Age 16)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+mn-lt"/>
                          <a:ea typeface="Calibri"/>
                          <a:cs typeface="Times New Roman"/>
                        </a:rPr>
                        <a:t>80%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+mn-lt"/>
                          <a:ea typeface="Calibri"/>
                          <a:cs typeface="Times New Roman"/>
                        </a:rPr>
                        <a:t>80%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40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latin typeface="+mn-lt"/>
                        </a:rPr>
                        <a:t>Major (After Deductible)</a:t>
                      </a:r>
                    </a:p>
                    <a:p>
                      <a:pPr marL="171450" marR="0" indent="-1714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US" sz="1050" b="0" dirty="0">
                          <a:latin typeface="+mn-lt"/>
                        </a:rPr>
                        <a:t>Crowns, Gold Restorations</a:t>
                      </a:r>
                    </a:p>
                    <a:p>
                      <a:pPr marL="171450" marR="0" indent="-1714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US" sz="1050" b="0" dirty="0">
                          <a:latin typeface="+mn-lt"/>
                        </a:rPr>
                        <a:t>Bridgework, Full &amp; Partial Dentures</a:t>
                      </a:r>
                    </a:p>
                    <a:p>
                      <a:pPr marL="171450" marR="0" indent="-1714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US" sz="1050" b="0" dirty="0">
                          <a:latin typeface="+mn-lt"/>
                        </a:rPr>
                        <a:t>Repair of Dentures</a:t>
                      </a:r>
                    </a:p>
                    <a:p>
                      <a:pPr marL="171450" marR="0" indent="-1714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US" sz="1050" b="0" dirty="0">
                          <a:latin typeface="+mn-lt"/>
                        </a:rPr>
                        <a:t>Implants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+mn-lt"/>
                          <a:ea typeface="Calibri"/>
                          <a:cs typeface="Times New Roman"/>
                        </a:rPr>
                        <a:t>50%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latin typeface="+mn-lt"/>
                          <a:ea typeface="Calibri"/>
                          <a:cs typeface="Times New Roman"/>
                        </a:rPr>
                        <a:t>60%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515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latin typeface="+mn-lt"/>
                        </a:rPr>
                        <a:t>Orthodontia (Adult &amp; Child)</a:t>
                      </a:r>
                    </a:p>
                    <a:p>
                      <a:pPr marL="171450" marR="0" indent="-1714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US" sz="1050" b="0" dirty="0">
                          <a:latin typeface="+mn-lt"/>
                        </a:rPr>
                        <a:t>Coinsurance</a:t>
                      </a:r>
                    </a:p>
                    <a:p>
                      <a:pPr marL="171450" marR="0" indent="-1714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US" sz="1050" b="0" dirty="0">
                          <a:latin typeface="+mn-lt"/>
                        </a:rPr>
                        <a:t>Lifetime Maximum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+mn-lt"/>
                          <a:ea typeface="Calibri"/>
                          <a:cs typeface="Times New Roman"/>
                        </a:rPr>
                        <a:t>50%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+mn-lt"/>
                          <a:ea typeface="Calibri"/>
                          <a:cs typeface="Times New Roman"/>
                        </a:rPr>
                        <a:t>$1,500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+mn-lt"/>
                          <a:ea typeface="Calibri"/>
                          <a:cs typeface="Times New Roman"/>
                        </a:rPr>
                        <a:t>50%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+mn-lt"/>
                          <a:ea typeface="Calibri"/>
                          <a:cs typeface="Times New Roman"/>
                        </a:rPr>
                        <a:t>$2,000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8837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0469A4A-AC10-495F-8578-E5CE3A337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391" y="1061203"/>
            <a:ext cx="8383084" cy="693497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Special Health Care Needs Benefit</a:t>
            </a:r>
          </a:p>
        </p:txBody>
      </p:sp>
      <p:pic>
        <p:nvPicPr>
          <p:cNvPr id="2" name="Picture 1" descr="A person hugging a person in a wheelchair&#10;&#10;Description automatically generated">
            <a:extLst>
              <a:ext uri="{FF2B5EF4-FFF2-40B4-BE49-F238E27FC236}">
                <a16:creationId xmlns:a16="http://schemas.microsoft.com/office/drawing/2014/main" id="{6F12512D-F39D-548D-6E77-9A8682DF81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384" y="2797827"/>
            <a:ext cx="3157651" cy="21051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05CFD30-EB5B-BCAC-12B6-8AC537863997}"/>
              </a:ext>
            </a:extLst>
          </p:cNvPr>
          <p:cNvSpPr txBox="1"/>
          <p:nvPr/>
        </p:nvSpPr>
        <p:spPr>
          <a:xfrm>
            <a:off x="836391" y="1851645"/>
            <a:ext cx="469877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rgbClr val="41AE49"/>
                </a:solidFill>
              </a:rPr>
              <a:t>What is included?</a:t>
            </a:r>
          </a:p>
          <a:p>
            <a:pPr algn="l"/>
            <a:endParaRPr lang="en-US" sz="1400" dirty="0">
              <a:solidFill>
                <a:srgbClr val="41AE49"/>
              </a:solidFill>
            </a:endParaRPr>
          </a:p>
          <a:p>
            <a:pPr marL="285750" indent="-285750">
              <a:buClr>
                <a:srgbClr val="2DB035"/>
              </a:buClr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0000"/>
                </a:solidFill>
              </a:rPr>
              <a:t>Additional dental examinations and/or consultations </a:t>
            </a:r>
            <a:r>
              <a:rPr lang="en-US" sz="1400" dirty="0">
                <a:solidFill>
                  <a:srgbClr val="000000"/>
                </a:solidFill>
              </a:rPr>
              <a:t>that can be beneficial prior to treatment to help patients learn what to expect and what is needed for a successful dental appointment.</a:t>
            </a:r>
          </a:p>
          <a:p>
            <a:pPr marL="285750" indent="-285750">
              <a:buClr>
                <a:srgbClr val="2DB035"/>
              </a:buClr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000000"/>
              </a:solidFill>
            </a:endParaRPr>
          </a:p>
          <a:p>
            <a:pPr marL="285750" indent="-285750">
              <a:buClr>
                <a:srgbClr val="2DB035"/>
              </a:buClr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0000"/>
                </a:solidFill>
              </a:rPr>
              <a:t>Up to four total dental cleanings in a benefit year.</a:t>
            </a:r>
          </a:p>
          <a:p>
            <a:pPr marL="285750" indent="-285750">
              <a:buClr>
                <a:srgbClr val="2DB035"/>
              </a:buClr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000000"/>
              </a:solidFill>
            </a:endParaRPr>
          </a:p>
          <a:p>
            <a:pPr marL="285750" indent="-285750">
              <a:buClr>
                <a:srgbClr val="2DB035"/>
              </a:buClr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0000"/>
                </a:solidFill>
              </a:rPr>
              <a:t>Treatment delivery modifications (including anesthesia and nitrous oxide) </a:t>
            </a:r>
            <a:r>
              <a:rPr lang="en-US" sz="1400" dirty="0">
                <a:solidFill>
                  <a:srgbClr val="000000"/>
                </a:solidFill>
              </a:rPr>
              <a:t>necessary for dental staff to provide oral health care for patients with sensory sensitivities, behavioral challenges, severe anxiety, or other barriers to treatment.</a:t>
            </a:r>
          </a:p>
          <a:p>
            <a:pPr algn="l"/>
            <a:endParaRPr lang="en-US" sz="1400" dirty="0">
              <a:solidFill>
                <a:srgbClr val="000000"/>
              </a:solidFill>
            </a:endParaRPr>
          </a:p>
          <a:p>
            <a:pPr algn="l"/>
            <a:r>
              <a:rPr lang="en-US" sz="1600" dirty="0">
                <a:solidFill>
                  <a:srgbClr val="41AE49"/>
                </a:solidFill>
              </a:rPr>
              <a:t>How do I/my spouse/my dependent use this benefit?</a:t>
            </a:r>
          </a:p>
          <a:p>
            <a:pPr algn="l"/>
            <a:r>
              <a:rPr lang="en-US" sz="1400" dirty="0">
                <a:solidFill>
                  <a:srgbClr val="000000"/>
                </a:solidFill>
              </a:rPr>
              <a:t>Members with a qualifying special health care need should let their dentist know that their group Delta Dental plan includes the Special Health Care Needs Benefit and that they have a qualifying special health care need.</a:t>
            </a:r>
          </a:p>
        </p:txBody>
      </p:sp>
    </p:spTree>
    <p:extLst>
      <p:ext uri="{BB962C8B-B14F-4D97-AF65-F5344CB8AC3E}">
        <p14:creationId xmlns:p14="http://schemas.microsoft.com/office/powerpoint/2010/main" val="3371248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0469A4A-AC10-495F-8578-E5CE3A337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390" y="1062769"/>
            <a:ext cx="8383084" cy="688397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Special Health Care Needs Benefit</a:t>
            </a:r>
            <a:endParaRPr lang="en-US" sz="3200" dirty="0"/>
          </a:p>
        </p:txBody>
      </p:sp>
      <p:pic>
        <p:nvPicPr>
          <p:cNvPr id="8" name="Picture 7" descr="A qr code with a green triangle&#10;&#10;Description automatically generated">
            <a:extLst>
              <a:ext uri="{FF2B5EF4-FFF2-40B4-BE49-F238E27FC236}">
                <a16:creationId xmlns:a16="http://schemas.microsoft.com/office/drawing/2014/main" id="{A3197964-8C0D-C7EF-0BC9-8F040B3D27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936" y="4231220"/>
            <a:ext cx="1589313" cy="1589313"/>
          </a:xfrm>
          <a:prstGeom prst="rect">
            <a:avLst/>
          </a:prstGeom>
        </p:spPr>
      </p:pic>
      <p:pic>
        <p:nvPicPr>
          <p:cNvPr id="9" name="Picture 8" descr="A person holding a baby&#10;&#10;Description automatically generated">
            <a:extLst>
              <a:ext uri="{FF2B5EF4-FFF2-40B4-BE49-F238E27FC236}">
                <a16:creationId xmlns:a16="http://schemas.microsoft.com/office/drawing/2014/main" id="{E363BE52-0BD5-9177-69DD-CE63E520AC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06"/>
          <a:stretch/>
        </p:blipFill>
        <p:spPr>
          <a:xfrm>
            <a:off x="4907462" y="3095517"/>
            <a:ext cx="3829049" cy="276907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EAD85B6-04D2-7B4C-BAE7-4AD91173B161}"/>
              </a:ext>
            </a:extLst>
          </p:cNvPr>
          <p:cNvSpPr/>
          <p:nvPr/>
        </p:nvSpPr>
        <p:spPr>
          <a:xfrm>
            <a:off x="4057652" y="1785512"/>
            <a:ext cx="1257299" cy="4215239"/>
          </a:xfrm>
          <a:prstGeom prst="rect">
            <a:avLst/>
          </a:prstGeom>
          <a:gradFill flip="none" rotWithShape="0">
            <a:gsLst>
              <a:gs pos="52000">
                <a:schemeClr val="bg1">
                  <a:alpha val="94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5CFD30-EB5B-BCAC-12B6-8AC537863997}"/>
              </a:ext>
            </a:extLst>
          </p:cNvPr>
          <p:cNvSpPr txBox="1"/>
          <p:nvPr/>
        </p:nvSpPr>
        <p:spPr>
          <a:xfrm>
            <a:off x="836389" y="1854204"/>
            <a:ext cx="81421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rgbClr val="41AE49"/>
                </a:solidFill>
              </a:rPr>
              <a:t>Questions?</a:t>
            </a:r>
          </a:p>
          <a:p>
            <a:pPr algn="l"/>
            <a:r>
              <a:rPr lang="en-US" sz="1400" dirty="0"/>
              <a:t>Please call the Delta Dental Customer Service Department at 800-452-9310.</a:t>
            </a:r>
          </a:p>
          <a:p>
            <a:pPr algn="l"/>
            <a:endParaRPr lang="en-US" sz="1400" dirty="0">
              <a:solidFill>
                <a:srgbClr val="000000"/>
              </a:solidFill>
            </a:endParaRPr>
          </a:p>
          <a:p>
            <a:pPr algn="l"/>
            <a:r>
              <a:rPr lang="en-US" sz="1600" dirty="0">
                <a:solidFill>
                  <a:srgbClr val="2DB035"/>
                </a:solidFill>
              </a:rPr>
              <a:t>Dentist education flyer</a:t>
            </a:r>
          </a:p>
          <a:p>
            <a:pPr algn="l"/>
            <a:r>
              <a:rPr lang="en-US" sz="1400" dirty="0">
                <a:solidFill>
                  <a:srgbClr val="000000"/>
                </a:solidFill>
              </a:rPr>
              <a:t>To help your dentist better understand the benefit and how to bill Delta Dental for services provided, we suggest you share the </a:t>
            </a:r>
          </a:p>
          <a:p>
            <a:pPr algn="l"/>
            <a:r>
              <a:rPr lang="en-US" sz="1400" dirty="0">
                <a:solidFill>
                  <a:srgbClr val="C0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Special Health Care Needs flyer</a:t>
            </a:r>
            <a:r>
              <a:rPr lang="en-US" sz="1400" dirty="0">
                <a:solidFill>
                  <a:srgbClr val="C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with them. </a:t>
            </a:r>
          </a:p>
          <a:p>
            <a:pPr algn="l"/>
            <a:endParaRPr lang="en-US" sz="1400" dirty="0">
              <a:solidFill>
                <a:srgbClr val="000000"/>
              </a:solidFill>
            </a:endParaRPr>
          </a:p>
          <a:p>
            <a:pPr algn="l"/>
            <a:r>
              <a:rPr lang="en-US" sz="1400" dirty="0">
                <a:solidFill>
                  <a:srgbClr val="000000"/>
                </a:solidFill>
              </a:rPr>
              <a:t>Or snap the QR code to download/share the flyer with </a:t>
            </a:r>
          </a:p>
          <a:p>
            <a:pPr algn="l"/>
            <a:r>
              <a:rPr lang="en-US" sz="1400" dirty="0">
                <a:solidFill>
                  <a:srgbClr val="000000"/>
                </a:solidFill>
              </a:rPr>
              <a:t>your dentist.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86761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4"/>
          <p:cNvSpPr txBox="1">
            <a:spLocks/>
          </p:cNvSpPr>
          <p:nvPr/>
        </p:nvSpPr>
        <p:spPr>
          <a:xfrm>
            <a:off x="1106519" y="5605059"/>
            <a:ext cx="393449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4" dirty="0">
              <a:solidFill>
                <a:srgbClr val="43B02A"/>
              </a:solidFill>
            </a:endParaRP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E4699F37-6311-4FB6-86E4-991149500F9D}"/>
              </a:ext>
            </a:extLst>
          </p:cNvPr>
          <p:cNvSpPr txBox="1">
            <a:spLocks/>
          </p:cNvSpPr>
          <p:nvPr/>
        </p:nvSpPr>
        <p:spPr>
          <a:xfrm>
            <a:off x="771797" y="1913782"/>
            <a:ext cx="2972889" cy="3306248"/>
          </a:xfrm>
          <a:prstGeom prst="rect">
            <a:avLst/>
          </a:prstGeom>
        </p:spPr>
        <p:txBody>
          <a:bodyPr/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chemeClr val="accent1"/>
              </a:buClr>
              <a:buSzPct val="100000"/>
              <a:buFont typeface="Wingdings 2" panose="05020102010507070707" pitchFamily="18" charset="2"/>
              <a:buChar char="¾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Font typeface="Wingdings" pitchFamily="2" charset="2"/>
              <a:buChar char="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accent1"/>
              </a:buClr>
              <a:buFont typeface="Arial" pitchFamily="34" charset="0"/>
              <a:buChar char="▪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355" lvl="1" indent="-176355">
              <a:spcBef>
                <a:spcPts val="723"/>
              </a:spcBef>
              <a:buClr>
                <a:srgbClr val="43B02A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Allows members to carry over part of their unused annual maximum. </a:t>
            </a:r>
          </a:p>
          <a:p>
            <a:pPr marL="176355" lvl="1" indent="-176355">
              <a:spcBef>
                <a:spcPts val="723"/>
              </a:spcBef>
              <a:buClr>
                <a:srgbClr val="43B02A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To qualify you must have one cleaning or exam during the calendar year.</a:t>
            </a:r>
          </a:p>
          <a:p>
            <a:pPr marL="176355" lvl="1" indent="-176355">
              <a:spcBef>
                <a:spcPts val="723"/>
              </a:spcBef>
              <a:buClr>
                <a:srgbClr val="43B02A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You used up less than half of your Annual Maximum.</a:t>
            </a:r>
          </a:p>
          <a:p>
            <a:pPr marL="171450" lvl="1" indent="-171450">
              <a:spcBef>
                <a:spcPts val="723"/>
              </a:spcBef>
              <a:buClr>
                <a:srgbClr val="43B02A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You can carry over up to 25% of the unused portion of your regular annual maximum up to $500 per year. </a:t>
            </a:r>
          </a:p>
          <a:p>
            <a:pPr marL="176355" lvl="1" indent="-176355">
              <a:spcBef>
                <a:spcPts val="723"/>
              </a:spcBef>
              <a:buClr>
                <a:srgbClr val="43B02A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The accumulated amount can never exceed your standard annual maximum.</a:t>
            </a:r>
          </a:p>
          <a:p>
            <a:pPr marL="0" lvl="1" indent="0">
              <a:spcBef>
                <a:spcPts val="723"/>
              </a:spcBef>
              <a:buClr>
                <a:srgbClr val="43B02A"/>
              </a:buClr>
              <a:buSzPct val="100000"/>
              <a:buNone/>
            </a:pPr>
            <a:br>
              <a:rPr lang="en-US" sz="1085" strike="sngStrike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085" strike="sngStrik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61B470C-9C54-4219-9485-7DA0FAD758E1}"/>
              </a:ext>
            </a:extLst>
          </p:cNvPr>
          <p:cNvSpPr/>
          <p:nvPr/>
        </p:nvSpPr>
        <p:spPr>
          <a:xfrm>
            <a:off x="3594859" y="1888708"/>
            <a:ext cx="52413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" defTabSz="914400">
              <a:spcBef>
                <a:spcPts val="500"/>
              </a:spcBef>
              <a:defRPr/>
            </a:pPr>
            <a:r>
              <a:rPr lang="en-US" sz="1200" kern="0" dirty="0">
                <a:latin typeface="Calibri" panose="020F0502020204030204" pitchFamily="34" charset="0"/>
                <a:cs typeface="Calibri" panose="020F0502020204030204" pitchFamily="34" charset="0"/>
              </a:rPr>
              <a:t>The chart below is a three-year example of how Carryover Max is applied based on a member’s standard annual maximum amount of $1,000.</a:t>
            </a:r>
          </a:p>
        </p:txBody>
      </p:sp>
      <p:graphicFrame>
        <p:nvGraphicFramePr>
          <p:cNvPr id="9" name="object 3">
            <a:extLst>
              <a:ext uri="{FF2B5EF4-FFF2-40B4-BE49-F238E27FC236}">
                <a16:creationId xmlns:a16="http://schemas.microsoft.com/office/drawing/2014/main" id="{AF25AEB8-9C2A-4AB4-9CEC-DEED5ED77F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438299"/>
              </p:ext>
            </p:extLst>
          </p:nvPr>
        </p:nvGraphicFramePr>
        <p:xfrm>
          <a:off x="3744686" y="2359297"/>
          <a:ext cx="5091496" cy="29413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60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57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74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8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8247">
                <a:tc>
                  <a:txBody>
                    <a:bodyPr/>
                    <a:lstStyle/>
                    <a:p>
                      <a:pPr marL="113664" algn="ctr">
                        <a:lnSpc>
                          <a:spcPct val="100000"/>
                        </a:lnSpc>
                      </a:pPr>
                      <a:r>
                        <a:rPr sz="900" b="1" spc="0" baseline="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Your standard annual maximum amount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B035"/>
                    </a:solidFill>
                  </a:tcPr>
                </a:tc>
                <a:tc>
                  <a:txBody>
                    <a:bodyPr/>
                    <a:lstStyle/>
                    <a:p>
                      <a:pPr marL="41592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900" b="1" spc="0" baseline="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Year 1</a:t>
                      </a:r>
                    </a:p>
                    <a:p>
                      <a:pPr marL="40513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900" b="1" spc="0" baseline="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$1,000</a:t>
                      </a:r>
                    </a:p>
                  </a:txBody>
                  <a:tcPr marL="0" marR="0" marT="266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B035"/>
                    </a:solidFill>
                  </a:tcPr>
                </a:tc>
                <a:tc>
                  <a:txBody>
                    <a:bodyPr/>
                    <a:lstStyle/>
                    <a:p>
                      <a:pPr marL="226695" algn="l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en-US" sz="900" b="1" spc="0" baseline="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   </a:t>
                      </a:r>
                      <a:r>
                        <a:rPr sz="900" b="1" spc="0" baseline="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Year 2</a:t>
                      </a:r>
                    </a:p>
                    <a:p>
                      <a:pPr marL="220979" algn="l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en-US" sz="900" b="1" spc="0" baseline="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   </a:t>
                      </a:r>
                      <a:r>
                        <a:rPr sz="900" b="1" spc="0" baseline="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$1,000</a:t>
                      </a:r>
                    </a:p>
                  </a:txBody>
                  <a:tcPr marL="0" marR="0" marT="266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B035"/>
                    </a:solidFill>
                  </a:tcPr>
                </a:tc>
                <a:tc>
                  <a:txBody>
                    <a:bodyPr/>
                    <a:lstStyle/>
                    <a:p>
                      <a:pPr marL="21526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en-US" sz="900" b="1" spc="0" baseline="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  </a:t>
                      </a:r>
                      <a:r>
                        <a:rPr sz="900" b="1" spc="0" baseline="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Year 3</a:t>
                      </a:r>
                    </a:p>
                    <a:p>
                      <a:pPr marL="20955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en-US" sz="900" b="1" spc="0" baseline="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 </a:t>
                      </a:r>
                      <a:r>
                        <a:rPr sz="900" b="1" spc="0" baseline="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$1,000</a:t>
                      </a:r>
                    </a:p>
                  </a:txBody>
                  <a:tcPr marL="0" marR="0" marT="266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B0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363">
                <a:tc>
                  <a:txBody>
                    <a:bodyPr/>
                    <a:lstStyle/>
                    <a:p>
                      <a:pPr marL="113664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900" b="1" spc="0" baseline="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Carryover amount from previous year</a:t>
                      </a:r>
                    </a:p>
                  </a:txBody>
                  <a:tcPr marL="0" marR="0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B035"/>
                    </a:solidFill>
                  </a:tcPr>
                </a:tc>
                <a:tc>
                  <a:txBody>
                    <a:bodyPr/>
                    <a:lstStyle/>
                    <a:p>
                      <a:pPr marL="20574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900" spc="0" baseline="0" dirty="0">
                          <a:solidFill>
                            <a:srgbClr val="231F2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N/A</a:t>
                      </a:r>
                      <a:endParaRPr sz="900" spc="0" baseline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900" spc="0" baseline="0" dirty="0">
                          <a:solidFill>
                            <a:srgbClr val="231F2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$150</a:t>
                      </a:r>
                      <a:endParaRPr sz="900" spc="0" baseline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900" spc="0" baseline="0" dirty="0">
                          <a:solidFill>
                            <a:srgbClr val="231F2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$150</a:t>
                      </a:r>
                      <a:endParaRPr sz="900" spc="0" baseline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015">
                <a:tc>
                  <a:txBody>
                    <a:bodyPr/>
                    <a:lstStyle/>
                    <a:p>
                      <a:pPr marL="113664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900" b="1" spc="0" baseline="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Total benefit dollars available</a:t>
                      </a:r>
                    </a:p>
                  </a:txBody>
                  <a:tcPr marL="0" marR="0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B035"/>
                    </a:solidFill>
                  </a:tcPr>
                </a:tc>
                <a:tc>
                  <a:txBody>
                    <a:bodyPr/>
                    <a:lstStyle/>
                    <a:p>
                      <a:pPr marL="20574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900" spc="0" baseline="0" dirty="0">
                          <a:solidFill>
                            <a:srgbClr val="231F2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$1,000</a:t>
                      </a:r>
                      <a:endParaRPr sz="900" spc="0" baseline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900" spc="0" baseline="0" dirty="0">
                          <a:solidFill>
                            <a:srgbClr val="231F2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$1,150</a:t>
                      </a:r>
                      <a:endParaRPr sz="900" spc="0" baseline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900" spc="0" baseline="0" dirty="0">
                          <a:solidFill>
                            <a:srgbClr val="231F2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$1,150</a:t>
                      </a:r>
                      <a:endParaRPr sz="900" spc="0" baseline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807">
                <a:tc rowSpan="2">
                  <a:txBody>
                    <a:bodyPr/>
                    <a:lstStyle/>
                    <a:p>
                      <a:pPr marL="113664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900" b="1" spc="0" baseline="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Your total claims paid*</a:t>
                      </a:r>
                    </a:p>
                  </a:txBody>
                  <a:tcPr marL="0" marR="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B035"/>
                    </a:solidFill>
                  </a:tcPr>
                </a:tc>
                <a:tc>
                  <a:txBody>
                    <a:bodyPr/>
                    <a:lstStyle/>
                    <a:p>
                      <a:pPr marL="20574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900" spc="0" baseline="0" dirty="0">
                          <a:solidFill>
                            <a:srgbClr val="231F2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$400</a:t>
                      </a:r>
                      <a:endParaRPr sz="900" spc="0" baseline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900" spc="0" baseline="0" dirty="0">
                          <a:solidFill>
                            <a:srgbClr val="231F2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$800</a:t>
                      </a:r>
                      <a:endParaRPr sz="900" spc="0" baseline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900" spc="0" baseline="0" dirty="0">
                          <a:solidFill>
                            <a:srgbClr val="231F2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$1,100**</a:t>
                      </a:r>
                      <a:endParaRPr sz="900" spc="0" baseline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926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5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9D6"/>
                    </a:solidFill>
                  </a:tcPr>
                </a:tc>
                <a:tc>
                  <a:txBody>
                    <a:bodyPr/>
                    <a:lstStyle/>
                    <a:p>
                      <a:pPr marL="20574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spc="0" baseline="0" dirty="0">
                          <a:solidFill>
                            <a:srgbClr val="231F2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(less than $500)</a:t>
                      </a:r>
                      <a:endParaRPr sz="900" spc="0" baseline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spc="0" baseline="0" dirty="0">
                          <a:solidFill>
                            <a:srgbClr val="231F2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(more than $500)</a:t>
                      </a:r>
                      <a:endParaRPr sz="900" spc="0" baseline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spc="0" baseline="0" dirty="0">
                          <a:solidFill>
                            <a:srgbClr val="231F2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(more than $500)</a:t>
                      </a:r>
                      <a:endParaRPr sz="900" spc="0" baseline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0211">
                <a:tc>
                  <a:txBody>
                    <a:bodyPr/>
                    <a:lstStyle/>
                    <a:p>
                      <a:pPr marL="114300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900" b="1" spc="0" baseline="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Cleaning or oral exam during the prior year</a:t>
                      </a:r>
                    </a:p>
                  </a:txBody>
                  <a:tcPr marL="0" marR="0" marT="14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B035"/>
                    </a:solidFill>
                  </a:tcPr>
                </a:tc>
                <a:tc>
                  <a:txBody>
                    <a:bodyPr/>
                    <a:lstStyle/>
                    <a:p>
                      <a:pPr marL="205740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900" spc="0" baseline="0" dirty="0">
                          <a:solidFill>
                            <a:srgbClr val="231F2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Yes</a:t>
                      </a:r>
                      <a:endParaRPr sz="900" spc="0" baseline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4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900" spc="0" baseline="0" dirty="0">
                          <a:solidFill>
                            <a:srgbClr val="231F2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Yes</a:t>
                      </a:r>
                      <a:endParaRPr sz="900" spc="0" baseline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4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900" spc="0" baseline="0" dirty="0">
                          <a:solidFill>
                            <a:srgbClr val="231F2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Yes</a:t>
                      </a:r>
                      <a:endParaRPr sz="900" spc="0" baseline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4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2363">
                <a:tc>
                  <a:txBody>
                    <a:bodyPr/>
                    <a:lstStyle/>
                    <a:p>
                      <a:pPr marL="11430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900" b="1" spc="0" baseline="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Carryover amount earned</a:t>
                      </a:r>
                    </a:p>
                  </a:txBody>
                  <a:tcPr marL="0" marR="0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B035"/>
                    </a:solidFill>
                  </a:tcPr>
                </a:tc>
                <a:tc>
                  <a:txBody>
                    <a:bodyPr/>
                    <a:lstStyle/>
                    <a:p>
                      <a:pPr marL="20574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900" spc="0" baseline="0" dirty="0">
                          <a:solidFill>
                            <a:srgbClr val="231F2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$150</a:t>
                      </a:r>
                      <a:endParaRPr sz="900" spc="0" baseline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900" spc="0" baseline="0" dirty="0">
                          <a:solidFill>
                            <a:srgbClr val="231F2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$0</a:t>
                      </a:r>
                      <a:endParaRPr sz="900" spc="0" baseline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900" spc="0" baseline="0" dirty="0">
                          <a:solidFill>
                            <a:srgbClr val="231F2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$0</a:t>
                      </a:r>
                      <a:endParaRPr sz="900" spc="0" baseline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5408">
                <a:tc>
                  <a:txBody>
                    <a:bodyPr/>
                    <a:lstStyle/>
                    <a:p>
                      <a:pPr marL="11430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900" b="1" spc="0" baseline="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Accumulated Carryover Max total available***</a:t>
                      </a:r>
                    </a:p>
                  </a:txBody>
                  <a:tcPr marL="0" marR="0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B035"/>
                    </a:solidFill>
                  </a:tcPr>
                </a:tc>
                <a:tc>
                  <a:txBody>
                    <a:bodyPr/>
                    <a:lstStyle/>
                    <a:p>
                      <a:pPr marL="20574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900" spc="0" baseline="0" dirty="0">
                          <a:solidFill>
                            <a:srgbClr val="231F2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$150</a:t>
                      </a:r>
                      <a:endParaRPr sz="900" spc="0" baseline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900" spc="0" baseline="0" dirty="0">
                          <a:solidFill>
                            <a:srgbClr val="231F2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$150</a:t>
                      </a:r>
                      <a:endParaRPr sz="900" spc="0" baseline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900" spc="0" baseline="0" dirty="0">
                          <a:solidFill>
                            <a:srgbClr val="231F2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$50</a:t>
                      </a:r>
                      <a:endParaRPr sz="900" spc="0" baseline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object 7">
            <a:extLst>
              <a:ext uri="{FF2B5EF4-FFF2-40B4-BE49-F238E27FC236}">
                <a16:creationId xmlns:a16="http://schemas.microsoft.com/office/drawing/2014/main" id="{F3AB7ED3-9C7E-4446-BD98-7F867C0DA554}"/>
              </a:ext>
            </a:extLst>
          </p:cNvPr>
          <p:cNvSpPr txBox="1"/>
          <p:nvPr/>
        </p:nvSpPr>
        <p:spPr>
          <a:xfrm>
            <a:off x="855073" y="5498324"/>
            <a:ext cx="7981109" cy="4873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930"/>
              </a:lnSpc>
              <a:spcBef>
                <a:spcPts val="100"/>
              </a:spcBef>
            </a:pPr>
            <a:r>
              <a:rPr lang="en-US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*       If</a:t>
            </a:r>
            <a:r>
              <a:rPr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 you use less than one half of your standard annual maximum, then you are eligible for Carryover Max.</a:t>
            </a:r>
          </a:p>
          <a:p>
            <a:pPr marL="203200" marR="5080" indent="-190500">
              <a:lnSpc>
                <a:spcPts val="900"/>
              </a:lnSpc>
              <a:spcBef>
                <a:spcPts val="50"/>
              </a:spcBef>
            </a:pPr>
            <a:r>
              <a:rPr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**</a:t>
            </a:r>
            <a:r>
              <a:rPr lang="en-US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In </a:t>
            </a:r>
            <a:r>
              <a:rPr lang="en-US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y</a:t>
            </a:r>
            <a:r>
              <a:rPr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ear </a:t>
            </a:r>
            <a:r>
              <a:rPr lang="en-US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t</a:t>
            </a:r>
            <a:r>
              <a:rPr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hree, the $1,000 standard</a:t>
            </a:r>
            <a:r>
              <a:rPr lang="en-US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annual maximum was exceeded, but the member had enough Carryover Max dollars accumulated ($150) to cover the</a:t>
            </a:r>
            <a:r>
              <a:rPr lang="en-US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additional $100 cost.</a:t>
            </a:r>
          </a:p>
          <a:p>
            <a:pPr marL="203200" marR="108585" indent="-190500">
              <a:lnSpc>
                <a:spcPts val="900"/>
              </a:lnSpc>
            </a:pPr>
            <a:r>
              <a:rPr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*** If you fail to see a dentist at least once during the benefit year for an oral evaluation (exam) or prophylaxis (cleaning) and submit a claim to Delta Dental for that service, your accumulated Carryover Max will revert to zero and you will begin another accumulation  process.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F17CE78-ADD2-49E4-888B-4FF9BE98CFB4}"/>
              </a:ext>
            </a:extLst>
          </p:cNvPr>
          <p:cNvSpPr txBox="1">
            <a:spLocks/>
          </p:cNvSpPr>
          <p:nvPr/>
        </p:nvSpPr>
        <p:spPr>
          <a:xfrm>
            <a:off x="750571" y="1248304"/>
            <a:ext cx="7723473" cy="55174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2DB035"/>
                </a:solidFill>
              </a:rPr>
              <a:t>Carryover Max</a:t>
            </a:r>
            <a:r>
              <a:rPr lang="en-US" b="1" baseline="30000" dirty="0">
                <a:solidFill>
                  <a:srgbClr val="2DB035"/>
                </a:solidFill>
              </a:rPr>
              <a:t>SM </a:t>
            </a:r>
            <a:r>
              <a:rPr lang="en-US" b="1" dirty="0">
                <a:solidFill>
                  <a:srgbClr val="2DB035"/>
                </a:solidFill>
              </a:rPr>
              <a:t>(COM)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AC6E9FA-9561-467D-9D6D-7114178B37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497"/>
            <a:ext cx="1947810" cy="66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958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223FEBF-6BC4-4662-ACE6-61B2837CE4AD}"/>
              </a:ext>
            </a:extLst>
          </p:cNvPr>
          <p:cNvSpPr txBox="1">
            <a:spLocks/>
          </p:cNvSpPr>
          <p:nvPr/>
        </p:nvSpPr>
        <p:spPr>
          <a:xfrm>
            <a:off x="813509" y="1167268"/>
            <a:ext cx="6915048" cy="7366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tx2"/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3CB54D"/>
                </a:solidFill>
              </a:rPr>
              <a:t>Member Experience</a:t>
            </a:r>
            <a:endParaRPr lang="en-US" sz="3600" b="1" dirty="0">
              <a:solidFill>
                <a:srgbClr val="3CB54D"/>
              </a:solidFill>
            </a:endParaRPr>
          </a:p>
        </p:txBody>
      </p:sp>
      <p:pic>
        <p:nvPicPr>
          <p:cNvPr id="6" name="Picture 5" descr="A picture containing person&#10;&#10;Description automatically generated">
            <a:extLst>
              <a:ext uri="{FF2B5EF4-FFF2-40B4-BE49-F238E27FC236}">
                <a16:creationId xmlns:a16="http://schemas.microsoft.com/office/drawing/2014/main" id="{3F34564E-F04A-4952-87EC-D1AA9BF729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992" y="2197130"/>
            <a:ext cx="5228017" cy="3493602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57D1DD-7C4D-477C-8585-EFA9CBABC9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497"/>
            <a:ext cx="1947810" cy="66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25830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WES 3">
      <a:dk1>
        <a:srgbClr val="101820"/>
      </a:dk1>
      <a:lt1>
        <a:srgbClr val="FFFFFF"/>
      </a:lt1>
      <a:dk2>
        <a:srgbClr val="FFFFFF"/>
      </a:dk2>
      <a:lt2>
        <a:srgbClr val="7F7F7F"/>
      </a:lt2>
      <a:accent1>
        <a:srgbClr val="101820"/>
      </a:accent1>
      <a:accent2>
        <a:srgbClr val="DD1E2E"/>
      </a:accent2>
      <a:accent3>
        <a:srgbClr val="696969"/>
      </a:accent3>
      <a:accent4>
        <a:srgbClr val="FFFFFF"/>
      </a:accent4>
      <a:accent5>
        <a:srgbClr val="DD1E2E"/>
      </a:accent5>
      <a:accent6>
        <a:srgbClr val="94A088"/>
      </a:accent6>
      <a:hlink>
        <a:srgbClr val="DD1E2E"/>
      </a:hlink>
      <a:folHlink>
        <a:srgbClr val="00000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lcf76f155ced4ddcb4097134ff3c332f xmlns="b5c4250d-76f5-422d-83aa-ff4e4aad1c01">
      <Terms xmlns="http://schemas.microsoft.com/office/infopath/2007/PartnerControls"/>
    </lcf76f155ced4ddcb4097134ff3c332f>
    <TaxCatchAll xmlns="631b386a-0614-4404-b11f-a1ba1d821801" xsi:nil="true"/>
    <SharedWithUsers xmlns="631b386a-0614-4404-b11f-a1ba1d821801">
      <UserInfo>
        <DisplayName>Donna Brewer</DisplayName>
        <AccountId>15</AccountId>
        <AccountType/>
      </UserInfo>
      <UserInfo>
        <DisplayName>Amy Walsh</DisplayName>
        <AccountId>16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16B95F9EA4AD42A986A8889D6278CD" ma:contentTypeVersion="17" ma:contentTypeDescription="Create a new document." ma:contentTypeScope="" ma:versionID="04fb21c434866d89debdcd89fcb3ec5e">
  <xsd:schema xmlns:xsd="http://www.w3.org/2001/XMLSchema" xmlns:xs="http://www.w3.org/2001/XMLSchema" xmlns:p="http://schemas.microsoft.com/office/2006/metadata/properties" xmlns:ns2="b5c4250d-76f5-422d-83aa-ff4e4aad1c01" xmlns:ns3="631b386a-0614-4404-b11f-a1ba1d821801" targetNamespace="http://schemas.microsoft.com/office/2006/metadata/properties" ma:root="true" ma:fieldsID="ac11a49de9fe1c62be8ef7bed4bf7ac9" ns2:_="" ns3:_="">
    <xsd:import namespace="b5c4250d-76f5-422d-83aa-ff4e4aad1c01"/>
    <xsd:import namespace="631b386a-0614-4404-b11f-a1ba1d8218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c4250d-76f5-422d-83aa-ff4e4aad1c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545177b7-97a3-4b9f-b72b-2e0253890ea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1b386a-0614-4404-b11f-a1ba1d82180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e5c43e38-2a1c-4577-a4bc-143fd8b534bd}" ma:internalName="TaxCatchAll" ma:showField="CatchAllData" ma:web="631b386a-0614-4404-b11f-a1ba1d82180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3268D81-5A94-464D-813E-330ACCA55AD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D525BDE-2F7B-4339-82D4-0FB887F4CB07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0784acf9-2071-4ed7-9b4a-dcb376c640e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482DC99-45D7-4EAB-A226-241F9A6BF921}"/>
</file>

<file path=docProps/app.xml><?xml version="1.0" encoding="utf-8"?>
<Properties xmlns="http://schemas.openxmlformats.org/officeDocument/2006/extended-properties" xmlns:vt="http://schemas.openxmlformats.org/officeDocument/2006/docPropsVTypes">
  <TotalTime>5456</TotalTime>
  <Words>1612</Words>
  <Application>Microsoft Office PowerPoint</Application>
  <PresentationFormat>On-screen Show (4:3)</PresentationFormat>
  <Paragraphs>238</Paragraphs>
  <Slides>16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Wingdings</vt:lpstr>
      <vt:lpstr>Calibri</vt:lpstr>
      <vt:lpstr>Calibri Light</vt:lpstr>
      <vt:lpstr>Gotham Book</vt:lpstr>
      <vt:lpstr>Courier New</vt:lpstr>
      <vt:lpstr>Arial</vt:lpstr>
      <vt:lpstr>Arial Narrow</vt:lpstr>
      <vt:lpstr>Symbol</vt:lpstr>
      <vt:lpstr>Tahoma</vt:lpstr>
      <vt:lpstr>Retrospect</vt:lpstr>
      <vt:lpstr>Wesleyan University Your 2024 Delta Dental Plans</vt:lpstr>
      <vt:lpstr>PowerPoint Presentation</vt:lpstr>
      <vt:lpstr>PowerPoint Presentation</vt:lpstr>
      <vt:lpstr>PowerPoint Presentation</vt:lpstr>
      <vt:lpstr>Plan Summaries </vt:lpstr>
      <vt:lpstr>Special Health Care Needs Benefit</vt:lpstr>
      <vt:lpstr>Special Health Care Needs Benefit</vt:lpstr>
      <vt:lpstr>PowerPoint Presentation</vt:lpstr>
      <vt:lpstr>PowerPoint Presentation</vt:lpstr>
      <vt:lpstr>Delta Dental Website</vt:lpstr>
      <vt:lpstr>Delta Dental Mobile App</vt:lpstr>
      <vt:lpstr>Dental ID Cards </vt:lpstr>
      <vt:lpstr>PowerPoint Presentation</vt:lpstr>
      <vt:lpstr>We want you to feel healthy and to love your smile!</vt:lpstr>
      <vt:lpstr>Dental emergency?  Use our Virtual Visits service!</vt:lpstr>
      <vt:lpstr>Connect with Delta Dental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White-Patterson, Denise</dc:creator>
  <cp:lastModifiedBy>Denise White-Patterson</cp:lastModifiedBy>
  <cp:revision>74</cp:revision>
  <cp:lastPrinted>2020-10-29T17:31:32Z</cp:lastPrinted>
  <dcterms:created xsi:type="dcterms:W3CDTF">2019-10-22T18:47:05Z</dcterms:created>
  <dcterms:modified xsi:type="dcterms:W3CDTF">2023-10-17T23:04:40Z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0x0101001B16B95F9EA4AD42A986A8889D6278CD</vt:lpwstr>
  </property>
</Properties>
</file>